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9" r:id="rId3"/>
    <p:sldId id="261" r:id="rId4"/>
    <p:sldId id="262" r:id="rId5"/>
    <p:sldId id="263" r:id="rId6"/>
    <p:sldId id="264" r:id="rId7"/>
    <p:sldId id="265" r:id="rId8"/>
    <p:sldId id="266" r:id="rId9"/>
    <p:sldId id="267"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3FDC9A-6F57-756D-EB77-ECD154118FB1}" v="30" dt="2024-02-12T23:50:11.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or Rogers" userId="S::connor.rogers@sendtransmission.com::8fb17e82-149c-495e-8473-9b686a1c7231" providerId="AD" clId="Web-{C43FDC9A-6F57-756D-EB77-ECD154118FB1}"/>
    <pc:docChg chg="modSld">
      <pc:chgData name="Connor Rogers" userId="S::connor.rogers@sendtransmission.com::8fb17e82-149c-495e-8473-9b686a1c7231" providerId="AD" clId="Web-{C43FDC9A-6F57-756D-EB77-ECD154118FB1}" dt="2024-02-12T23:50:11.464" v="26" actId="1076"/>
      <pc:docMkLst>
        <pc:docMk/>
      </pc:docMkLst>
      <pc:sldChg chg="addSp delSp modSp">
        <pc:chgData name="Connor Rogers" userId="S::connor.rogers@sendtransmission.com::8fb17e82-149c-495e-8473-9b686a1c7231" providerId="AD" clId="Web-{C43FDC9A-6F57-756D-EB77-ECD154118FB1}" dt="2024-02-12T23:50:11.464" v="26" actId="1076"/>
        <pc:sldMkLst>
          <pc:docMk/>
          <pc:sldMk cId="3619066068" sldId="259"/>
        </pc:sldMkLst>
        <pc:spChg chg="add del mod">
          <ac:chgData name="Connor Rogers" userId="S::connor.rogers@sendtransmission.com::8fb17e82-149c-495e-8473-9b686a1c7231" providerId="AD" clId="Web-{C43FDC9A-6F57-756D-EB77-ECD154118FB1}" dt="2024-02-12T23:42:59.959" v="6" actId="20577"/>
          <ac:spMkLst>
            <pc:docMk/>
            <pc:sldMk cId="3619066068" sldId="259"/>
            <ac:spMk id="5" creationId="{5128D8F4-27FC-B1E3-6B91-553740714A8F}"/>
          </ac:spMkLst>
        </pc:spChg>
        <pc:picChg chg="add del mod">
          <ac:chgData name="Connor Rogers" userId="S::connor.rogers@sendtransmission.com::8fb17e82-149c-495e-8473-9b686a1c7231" providerId="AD" clId="Web-{C43FDC9A-6F57-756D-EB77-ECD154118FB1}" dt="2024-02-12T23:49:21.805" v="16"/>
          <ac:picMkLst>
            <pc:docMk/>
            <pc:sldMk cId="3619066068" sldId="259"/>
            <ac:picMk id="2" creationId="{9DA7DF2A-CCAA-D687-C2FD-53CD00FEB079}"/>
          </ac:picMkLst>
        </pc:picChg>
        <pc:picChg chg="add del">
          <ac:chgData name="Connor Rogers" userId="S::connor.rogers@sendtransmission.com::8fb17e82-149c-495e-8473-9b686a1c7231" providerId="AD" clId="Web-{C43FDC9A-6F57-756D-EB77-ECD154118FB1}" dt="2024-02-12T23:43:02.616" v="7"/>
          <ac:picMkLst>
            <pc:docMk/>
            <pc:sldMk cId="3619066068" sldId="259"/>
            <ac:picMk id="3" creationId="{31B883BD-5A44-CE9E-34E7-8BE5C1BFCD23}"/>
          </ac:picMkLst>
        </pc:picChg>
        <pc:picChg chg="add mod">
          <ac:chgData name="Connor Rogers" userId="S::connor.rogers@sendtransmission.com::8fb17e82-149c-495e-8473-9b686a1c7231" providerId="AD" clId="Web-{C43FDC9A-6F57-756D-EB77-ECD154118FB1}" dt="2024-02-12T23:50:11.464" v="26" actId="1076"/>
          <ac:picMkLst>
            <pc:docMk/>
            <pc:sldMk cId="3619066068" sldId="259"/>
            <ac:picMk id="4" creationId="{DF3D1E9F-FCA0-9B5C-A79A-2E7D0C48C305}"/>
          </ac:picMkLst>
        </pc:picChg>
        <pc:picChg chg="add del">
          <ac:chgData name="Connor Rogers" userId="S::connor.rogers@sendtransmission.com::8fb17e82-149c-495e-8473-9b686a1c7231" providerId="AD" clId="Web-{C43FDC9A-6F57-756D-EB77-ECD154118FB1}" dt="2024-02-12T23:43:07.913" v="8"/>
          <ac:picMkLst>
            <pc:docMk/>
            <pc:sldMk cId="3619066068" sldId="259"/>
            <ac:picMk id="7" creationId="{122077B8-5155-1625-1287-FFF092217D3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Background pattern&#10;&#10;Description automatically generated">
            <a:extLst>
              <a:ext uri="{FF2B5EF4-FFF2-40B4-BE49-F238E27FC236}">
                <a16:creationId xmlns:a16="http://schemas.microsoft.com/office/drawing/2014/main" id="{190A62B7-E7DA-9BD1-4C04-39164CE71037}"/>
              </a:ext>
            </a:extLst>
          </p:cNvPr>
          <p:cNvPicPr>
            <a:picLocks noChangeAspect="1"/>
          </p:cNvPicPr>
          <p:nvPr/>
        </p:nvPicPr>
        <p:blipFill>
          <a:blip r:embed="rId2"/>
          <a:stretch>
            <a:fillRect/>
          </a:stretch>
        </p:blipFill>
        <p:spPr>
          <a:xfrm>
            <a:off x="0" y="-3490"/>
            <a:ext cx="12191999" cy="6864979"/>
          </a:xfrm>
          <a:prstGeom prst="rect">
            <a:avLst/>
          </a:prstGeom>
        </p:spPr>
      </p:pic>
      <p:pic>
        <p:nvPicPr>
          <p:cNvPr id="2" name="Picture 2" descr="Icon&#10;&#10;Description automatically generated">
            <a:extLst>
              <a:ext uri="{FF2B5EF4-FFF2-40B4-BE49-F238E27FC236}">
                <a16:creationId xmlns:a16="http://schemas.microsoft.com/office/drawing/2014/main" id="{E7996033-F16B-32BD-A991-5A45E0FFE9B8}"/>
              </a:ext>
            </a:extLst>
          </p:cNvPr>
          <p:cNvPicPr>
            <a:picLocks noChangeAspect="1"/>
          </p:cNvPicPr>
          <p:nvPr/>
        </p:nvPicPr>
        <p:blipFill>
          <a:blip r:embed="rId3"/>
          <a:stretch>
            <a:fillRect/>
          </a:stretch>
        </p:blipFill>
        <p:spPr>
          <a:xfrm>
            <a:off x="3165231" y="1747784"/>
            <a:ext cx="5861538" cy="2237019"/>
          </a:xfrm>
          <a:prstGeom prst="rect">
            <a:avLst/>
          </a:prstGeom>
        </p:spPr>
      </p:pic>
      <p:sp>
        <p:nvSpPr>
          <p:cNvPr id="5" name="Title 1">
            <a:extLst>
              <a:ext uri="{FF2B5EF4-FFF2-40B4-BE49-F238E27FC236}">
                <a16:creationId xmlns:a16="http://schemas.microsoft.com/office/drawing/2014/main" id="{65994699-DD51-6FD9-6536-93DA33672D7F}"/>
              </a:ext>
            </a:extLst>
          </p:cNvPr>
          <p:cNvSpPr>
            <a:spLocks noGrp="1"/>
          </p:cNvSpPr>
          <p:nvPr>
            <p:ph type="ctrTitle"/>
          </p:nvPr>
        </p:nvSpPr>
        <p:spPr>
          <a:xfrm>
            <a:off x="1675" y="4606350"/>
            <a:ext cx="12187812" cy="564383"/>
          </a:xfrm>
        </p:spPr>
        <p:txBody>
          <a:bodyPr>
            <a:noAutofit/>
          </a:bodyPr>
          <a:lstStyle/>
          <a:p>
            <a:r>
              <a:rPr lang="en-US" sz="2800" dirty="0">
                <a:solidFill>
                  <a:srgbClr val="FFFFFF"/>
                </a:solidFill>
                <a:latin typeface="League Spartan"/>
                <a:cs typeface="Calibri Light"/>
              </a:rPr>
              <a:t> Check-In Kiosk Security</a:t>
            </a:r>
          </a:p>
        </p:txBody>
      </p:sp>
    </p:spTree>
    <p:extLst>
      <p:ext uri="{BB962C8B-B14F-4D97-AF65-F5344CB8AC3E}">
        <p14:creationId xmlns:p14="http://schemas.microsoft.com/office/powerpoint/2010/main" val="223056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pic>
        <p:nvPicPr>
          <p:cNvPr id="4" name="Picture 5" descr="Close-up of a computer switch&#10;&#10;Description automatically generated">
            <a:extLst>
              <a:ext uri="{FF2B5EF4-FFF2-40B4-BE49-F238E27FC236}">
                <a16:creationId xmlns:a16="http://schemas.microsoft.com/office/drawing/2014/main" id="{C2F94DD8-E860-94D6-5324-29E088B1EA55}"/>
              </a:ext>
            </a:extLst>
          </p:cNvPr>
          <p:cNvPicPr>
            <a:picLocks noChangeAspect="1"/>
          </p:cNvPicPr>
          <p:nvPr/>
        </p:nvPicPr>
        <p:blipFill>
          <a:blip r:embed="rId4"/>
          <a:stretch>
            <a:fillRect/>
          </a:stretch>
        </p:blipFill>
        <p:spPr>
          <a:xfrm>
            <a:off x="8390135" y="487680"/>
            <a:ext cx="3450830" cy="5532120"/>
          </a:xfrm>
          <a:prstGeom prst="rect">
            <a:avLst/>
          </a:prstGeom>
        </p:spPr>
      </p:pic>
      <p:sp>
        <p:nvSpPr>
          <p:cNvPr id="6" name="Title 1">
            <a:extLst>
              <a:ext uri="{FF2B5EF4-FFF2-40B4-BE49-F238E27FC236}">
                <a16:creationId xmlns:a16="http://schemas.microsoft.com/office/drawing/2014/main" id="{4C3C68B4-8D81-021B-8F6A-D1C99341C966}"/>
              </a:ext>
            </a:extLst>
          </p:cNvPr>
          <p:cNvSpPr txBox="1">
            <a:spLocks/>
          </p:cNvSpPr>
          <p:nvPr/>
        </p:nvSpPr>
        <p:spPr>
          <a:xfrm>
            <a:off x="346110" y="311237"/>
            <a:ext cx="608419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Network Requirements</a:t>
            </a:r>
            <a:endParaRPr lang="en-US" sz="4000" err="1">
              <a:solidFill>
                <a:srgbClr val="13223A"/>
              </a:solidFill>
              <a:latin typeface="League Spartan SemiBold"/>
            </a:endParaRPr>
          </a:p>
        </p:txBody>
      </p:sp>
      <p:sp>
        <p:nvSpPr>
          <p:cNvPr id="10" name="Title 1">
            <a:extLst>
              <a:ext uri="{FF2B5EF4-FFF2-40B4-BE49-F238E27FC236}">
                <a16:creationId xmlns:a16="http://schemas.microsoft.com/office/drawing/2014/main" id="{8C231A6F-13E1-7914-2184-713AF8C5FE44}"/>
              </a:ext>
            </a:extLst>
          </p:cNvPr>
          <p:cNvSpPr txBox="1">
            <a:spLocks/>
          </p:cNvSpPr>
          <p:nvPr/>
        </p:nvSpPr>
        <p:spPr>
          <a:xfrm>
            <a:off x="342397" y="1007527"/>
            <a:ext cx="718403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a:solidFill>
                  <a:srgbClr val="424149"/>
                </a:solidFill>
                <a:latin typeface="League Spartan"/>
                <a:cs typeface="Arial"/>
              </a:rPr>
              <a:t>Only HTTP port 80 and HTTPS port 443 will be required. For a more specific list </a:t>
            </a:r>
            <a:r>
              <a:rPr lang="en-US" sz="2000">
                <a:solidFill>
                  <a:srgbClr val="424149"/>
                </a:solidFill>
                <a:latin typeface="League Spartan"/>
                <a:ea typeface="Open Sans"/>
                <a:cs typeface="Arial"/>
              </a:rPr>
              <a:t>of domains to whitelist in your network firewall see our networking documentation.</a:t>
            </a:r>
            <a:endParaRPr lang="en-US" sz="2000">
              <a:solidFill>
                <a:srgbClr val="424149"/>
              </a:solidFill>
              <a:latin typeface="League Spartan"/>
              <a:cs typeface="Arial"/>
            </a:endParaRPr>
          </a:p>
        </p:txBody>
      </p:sp>
    </p:spTree>
    <p:extLst>
      <p:ext uri="{BB962C8B-B14F-4D97-AF65-F5344CB8AC3E}">
        <p14:creationId xmlns:p14="http://schemas.microsoft.com/office/powerpoint/2010/main" val="210232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50201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13223A"/>
                </a:solidFill>
                <a:latin typeface="League Spartan SemiBold"/>
                <a:cs typeface="Calibri Light"/>
              </a:rPr>
              <a:t>Check-In Kiosk Data Flow Diagram</a:t>
            </a:r>
            <a:endParaRPr lang="en-US" sz="4400" dirty="0">
              <a:solidFill>
                <a:srgbClr val="13223A"/>
              </a:solidFill>
              <a:latin typeface="League Spartan SemiBold"/>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2"/>
          <a:stretch>
            <a:fillRect/>
          </a:stretch>
        </p:blipFill>
        <p:spPr>
          <a:xfrm>
            <a:off x="9971314" y="6377055"/>
            <a:ext cx="1872343" cy="330518"/>
          </a:xfrm>
          <a:prstGeom prst="rect">
            <a:avLst/>
          </a:prstGeom>
        </p:spPr>
      </p:pic>
      <p:pic>
        <p:nvPicPr>
          <p:cNvPr id="4" name="Picture 3" descr="A diagram of a computer&#10;&#10;Description automatically generated">
            <a:extLst>
              <a:ext uri="{FF2B5EF4-FFF2-40B4-BE49-F238E27FC236}">
                <a16:creationId xmlns:a16="http://schemas.microsoft.com/office/drawing/2014/main" id="{DF3D1E9F-FCA0-9B5C-A79A-2E7D0C48C305}"/>
              </a:ext>
            </a:extLst>
          </p:cNvPr>
          <p:cNvPicPr>
            <a:picLocks noChangeAspect="1"/>
          </p:cNvPicPr>
          <p:nvPr/>
        </p:nvPicPr>
        <p:blipFill>
          <a:blip r:embed="rId3"/>
          <a:stretch>
            <a:fillRect/>
          </a:stretch>
        </p:blipFill>
        <p:spPr>
          <a:xfrm>
            <a:off x="638175" y="876300"/>
            <a:ext cx="10915650" cy="5743575"/>
          </a:xfrm>
          <a:prstGeom prst="rect">
            <a:avLst/>
          </a:prstGeom>
        </p:spPr>
      </p:pic>
    </p:spTree>
    <p:extLst>
      <p:ext uri="{BB962C8B-B14F-4D97-AF65-F5344CB8AC3E}">
        <p14:creationId xmlns:p14="http://schemas.microsoft.com/office/powerpoint/2010/main" val="361906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hand holding a logo&#10;&#10;Description automatically generated">
            <a:extLst>
              <a:ext uri="{FF2B5EF4-FFF2-40B4-BE49-F238E27FC236}">
                <a16:creationId xmlns:a16="http://schemas.microsoft.com/office/drawing/2014/main" id="{321440D7-2246-4622-090E-06B213AC4EE1}"/>
              </a:ext>
            </a:extLst>
          </p:cNvPr>
          <p:cNvPicPr>
            <a:picLocks noChangeAspect="1"/>
          </p:cNvPicPr>
          <p:nvPr/>
        </p:nvPicPr>
        <p:blipFill>
          <a:blip r:embed="rId2"/>
          <a:stretch>
            <a:fillRect/>
          </a:stretch>
        </p:blipFill>
        <p:spPr>
          <a:xfrm>
            <a:off x="442912" y="1229677"/>
            <a:ext cx="11405235" cy="6417945"/>
          </a:xfrm>
          <a:prstGeom prst="rect">
            <a:avLst/>
          </a:prstGeom>
        </p:spPr>
      </p:pic>
      <p:sp>
        <p:nvSpPr>
          <p:cNvPr id="11" name="Rectangle 10">
            <a:extLst>
              <a:ext uri="{FF2B5EF4-FFF2-40B4-BE49-F238E27FC236}">
                <a16:creationId xmlns:a16="http://schemas.microsoft.com/office/drawing/2014/main" id="{20BFF8D7-B319-D613-F276-1638F7F3198A}"/>
              </a:ext>
            </a:extLst>
          </p:cNvPr>
          <p:cNvSpPr/>
          <p:nvPr/>
        </p:nvSpPr>
        <p:spPr>
          <a:xfrm>
            <a:off x="4762" y="-3810"/>
            <a:ext cx="12192000" cy="236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8A5EDC1-2EA8-ED40-4FD5-EEFCF56DF8F9}"/>
              </a:ext>
            </a:extLst>
          </p:cNvPr>
          <p:cNvSpPr/>
          <p:nvPr/>
        </p:nvSpPr>
        <p:spPr>
          <a:xfrm>
            <a:off x="4762" y="6122670"/>
            <a:ext cx="12192000" cy="739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50201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solidFill>
                  <a:srgbClr val="13223A"/>
                </a:solidFill>
                <a:latin typeface="League Spartan SemiBold"/>
                <a:cs typeface="Calibri Light"/>
              </a:rPr>
              <a:t>Infrastructure &amp; Data Storage</a:t>
            </a:r>
            <a:endParaRPr lang="en-US" sz="4400" err="1">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42397" y="1129447"/>
            <a:ext cx="11496957" cy="68387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a:solidFill>
                  <a:srgbClr val="424149"/>
                </a:solidFill>
                <a:latin typeface="League Spartan"/>
                <a:cs typeface="Arial"/>
              </a:rPr>
              <a:t>Our infrastructure</a:t>
            </a:r>
            <a:r>
              <a:rPr lang="en-US" sz="2000">
                <a:solidFill>
                  <a:srgbClr val="424149"/>
                </a:solidFill>
                <a:latin typeface="League Spartan"/>
                <a:ea typeface="Open Sans"/>
                <a:cs typeface="Arial"/>
              </a:rPr>
              <a:t> is 100% cloud-based </a:t>
            </a:r>
            <a:r>
              <a:rPr lang="en-US" sz="2000">
                <a:solidFill>
                  <a:srgbClr val="424149"/>
                </a:solidFill>
                <a:latin typeface="League Spartan"/>
                <a:cs typeface="Arial"/>
              </a:rPr>
              <a:t>and provided by AWS. This affords us the ability </a:t>
            </a:r>
            <a:r>
              <a:rPr lang="en-US" sz="2000">
                <a:solidFill>
                  <a:srgbClr val="424149"/>
                </a:solidFill>
                <a:latin typeface="League Spartan"/>
                <a:ea typeface="Open Sans"/>
                <a:cs typeface="Arial"/>
              </a:rPr>
              <a:t>to leverage the security and reliability of the world’s largest cloud provider.</a:t>
            </a: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spTree>
    <p:extLst>
      <p:ext uri="{BB962C8B-B14F-4D97-AF65-F5344CB8AC3E}">
        <p14:creationId xmlns:p14="http://schemas.microsoft.com/office/powerpoint/2010/main" val="150097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350017" y="1274053"/>
            <a:ext cx="11491128" cy="630965"/>
          </a:xfrm>
        </p:spPr>
        <p:txBody>
          <a:bodyPr vert="horz" lIns="91440" tIns="45720" rIns="91440" bIns="45720" rtlCol="0" anchor="t">
            <a:noAutofit/>
          </a:bodyPr>
          <a:lstStyle/>
          <a:p>
            <a:pPr algn="l"/>
            <a:r>
              <a:rPr lang="en-US" sz="3200">
                <a:solidFill>
                  <a:srgbClr val="13223A"/>
                </a:solidFill>
                <a:latin typeface="League Spartan Medium"/>
                <a:cs typeface="Calibri Light"/>
              </a:rPr>
              <a:t>Where is data stored? What data is stored?</a:t>
            </a:r>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50201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solidFill>
                  <a:srgbClr val="13223A"/>
                </a:solidFill>
                <a:latin typeface="League Spartan SemiBold"/>
                <a:cs typeface="Calibri Light"/>
              </a:rPr>
              <a:t>Data Storage</a:t>
            </a:r>
            <a:endParaRPr lang="en-US" sz="4400" err="1">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50017" y="1990507"/>
            <a:ext cx="11496957" cy="42728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a:solidFill>
                  <a:srgbClr val="000000"/>
                </a:solidFill>
                <a:latin typeface="League Spartan"/>
                <a:cs typeface="Arial"/>
              </a:rPr>
              <a:t>Data</a:t>
            </a:r>
            <a:r>
              <a:rPr lang="en-US" sz="2000">
                <a:solidFill>
                  <a:srgbClr val="000000"/>
                </a:solidFill>
                <a:latin typeface="League Spartan"/>
                <a:ea typeface="Open Sans"/>
                <a:cs typeface="Arial"/>
              </a:rPr>
              <a:t> is stored in our database </a:t>
            </a:r>
            <a:r>
              <a:rPr lang="en-US" sz="2000">
                <a:solidFill>
                  <a:srgbClr val="000000"/>
                </a:solidFill>
                <a:latin typeface="League Spartan"/>
                <a:cs typeface="Arial"/>
              </a:rPr>
              <a:t>and S3 buckets which are both located in the AWS US-East-2 data center</a:t>
            </a:r>
            <a:r>
              <a:rPr lang="en-US" sz="2000">
                <a:solidFill>
                  <a:srgbClr val="000000"/>
                </a:solidFill>
                <a:latin typeface="League Spartan"/>
                <a:ea typeface="Open Sans"/>
                <a:cs typeface="Arial"/>
              </a:rPr>
              <a:t>. There, </a:t>
            </a:r>
            <a:r>
              <a:rPr lang="en-US" sz="2000">
                <a:solidFill>
                  <a:srgbClr val="000000"/>
                </a:solidFill>
                <a:latin typeface="League Spartan"/>
                <a:cs typeface="Arial"/>
              </a:rPr>
              <a:t>all data</a:t>
            </a:r>
            <a:r>
              <a:rPr lang="en-US" sz="2000">
                <a:solidFill>
                  <a:srgbClr val="000000"/>
                </a:solidFill>
                <a:latin typeface="League Spartan"/>
                <a:ea typeface="Open Sans"/>
                <a:cs typeface="Arial"/>
              </a:rPr>
              <a:t> </a:t>
            </a:r>
            <a:r>
              <a:rPr lang="en-US" sz="2000">
                <a:solidFill>
                  <a:srgbClr val="000000"/>
                </a:solidFill>
                <a:latin typeface="League Spartan"/>
                <a:cs typeface="Arial"/>
              </a:rPr>
              <a:t>is encrypted at rest</a:t>
            </a:r>
            <a:r>
              <a:rPr lang="en-US" sz="2000">
                <a:solidFill>
                  <a:srgbClr val="000000"/>
                </a:solidFill>
                <a:latin typeface="League Spartan"/>
                <a:ea typeface="Open Sans"/>
                <a:cs typeface="Arial"/>
              </a:rPr>
              <a:t> </a:t>
            </a:r>
            <a:r>
              <a:rPr lang="en-US" sz="2000">
                <a:solidFill>
                  <a:srgbClr val="000000"/>
                </a:solidFill>
                <a:latin typeface="League Spartan"/>
                <a:cs typeface="Arial"/>
              </a:rPr>
              <a:t>with AES-256 as well as during transit </a:t>
            </a:r>
            <a:r>
              <a:rPr lang="en-US" sz="2000">
                <a:solidFill>
                  <a:srgbClr val="000000"/>
                </a:solidFill>
                <a:latin typeface="League Spartan"/>
                <a:ea typeface="Open Sans"/>
                <a:cs typeface="Arial"/>
              </a:rPr>
              <a:t>to and from with TLS v1.2 and above.</a:t>
            </a:r>
          </a:p>
          <a:p>
            <a:pPr algn="l">
              <a:lnSpc>
                <a:spcPct val="100000"/>
              </a:lnSpc>
            </a:pPr>
            <a:endParaRPr lang="en-US" sz="2000">
              <a:solidFill>
                <a:srgbClr val="000000"/>
              </a:solidFill>
              <a:latin typeface="League Spartan"/>
              <a:ea typeface="Open Sans"/>
              <a:cs typeface="Arial"/>
            </a:endParaRPr>
          </a:p>
          <a:p>
            <a:pPr algn="l"/>
            <a:r>
              <a:rPr lang="en-US" sz="2000">
                <a:solidFill>
                  <a:srgbClr val="000000"/>
                </a:solidFill>
                <a:latin typeface="League Spartan"/>
                <a:ea typeface="Open Sans"/>
                <a:cs typeface="Arial"/>
              </a:rPr>
              <a:t>Data stored are:</a:t>
            </a:r>
          </a:p>
          <a:p>
            <a:pPr algn="l"/>
            <a:endParaRPr lang="en-US" sz="2000">
              <a:solidFill>
                <a:srgbClr val="000000"/>
              </a:solidFill>
              <a:latin typeface="League Spartan"/>
              <a:ea typeface="Open Sans"/>
              <a:cs typeface="Arial"/>
            </a:endParaRPr>
          </a:p>
          <a:p>
            <a:pPr marL="285750" indent="-285750" algn="l">
              <a:buFont typeface="Symbol"/>
              <a:buChar char="•"/>
            </a:pPr>
            <a:r>
              <a:rPr lang="en-US" sz="2000">
                <a:solidFill>
                  <a:srgbClr val="000000"/>
                </a:solidFill>
                <a:latin typeface="League Spartan"/>
                <a:ea typeface="Open Sans"/>
                <a:cs typeface="Arial"/>
              </a:rPr>
              <a:t>Presentation configuration data</a:t>
            </a:r>
          </a:p>
          <a:p>
            <a:pPr marL="285750" indent="-285750" algn="l">
              <a:buFont typeface="Symbol"/>
              <a:buChar char="•"/>
            </a:pPr>
            <a:r>
              <a:rPr lang="en-US" sz="2000">
                <a:solidFill>
                  <a:srgbClr val="000000"/>
                </a:solidFill>
                <a:latin typeface="League Spartan"/>
                <a:ea typeface="Open Sans"/>
                <a:cs typeface="Arial"/>
              </a:rPr>
              <a:t>Images</a:t>
            </a:r>
          </a:p>
          <a:p>
            <a:pPr marL="285750" indent="-285750" algn="l">
              <a:buFont typeface="Symbol"/>
              <a:buChar char="•"/>
            </a:pPr>
            <a:r>
              <a:rPr lang="en-US" sz="2000">
                <a:solidFill>
                  <a:srgbClr val="000000"/>
                </a:solidFill>
                <a:latin typeface="League Spartan"/>
                <a:ea typeface="Open Sans"/>
                <a:cs typeface="Arial"/>
              </a:rPr>
              <a:t>Videos</a:t>
            </a:r>
          </a:p>
          <a:p>
            <a:pPr marL="285750" indent="-285750" algn="l">
              <a:buFont typeface="Symbol"/>
              <a:buChar char="•"/>
            </a:pPr>
            <a:r>
              <a:rPr lang="en-US" sz="2000">
                <a:solidFill>
                  <a:srgbClr val="000000"/>
                </a:solidFill>
                <a:latin typeface="League Spartan"/>
                <a:ea typeface="Open Sans"/>
                <a:cs typeface="Arial"/>
              </a:rPr>
              <a:t>Spreadsheet data</a:t>
            </a:r>
          </a:p>
          <a:p>
            <a:pPr algn="l"/>
            <a:br>
              <a:rPr lang="en-US" sz="1100">
                <a:latin typeface="Calibri"/>
                <a:ea typeface="Open Sans"/>
                <a:cs typeface="Calibri"/>
              </a:rPr>
            </a:br>
            <a:endParaRPr lang="en-US" sz="2000">
              <a:latin typeface="League Spartan"/>
              <a:ea typeface="Open Sans"/>
              <a:cs typeface="Calibri"/>
            </a:endParaRPr>
          </a:p>
          <a:p>
            <a:pPr algn="l"/>
            <a:r>
              <a:rPr lang="en-US" sz="2000">
                <a:solidFill>
                  <a:srgbClr val="000000"/>
                </a:solidFill>
                <a:latin typeface="League Spartan"/>
                <a:ea typeface="Open Sans"/>
                <a:cs typeface="Arial"/>
              </a:rPr>
              <a:t>No sensitive customer data is stored.</a:t>
            </a:r>
          </a:p>
          <a:p>
            <a:pPr algn="l">
              <a:lnSpc>
                <a:spcPct val="100000"/>
              </a:lnSpc>
            </a:pPr>
            <a:endParaRPr lang="en-US" sz="2000">
              <a:solidFill>
                <a:srgbClr val="000000"/>
              </a:solidFill>
              <a:latin typeface="League Spartan"/>
              <a:ea typeface="Open Sans"/>
              <a:cs typeface="Arial"/>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pic>
        <p:nvPicPr>
          <p:cNvPr id="6" name="Picture 5" descr="A close up of a computer&#10;&#10;Description automatically generated">
            <a:extLst>
              <a:ext uri="{FF2B5EF4-FFF2-40B4-BE49-F238E27FC236}">
                <a16:creationId xmlns:a16="http://schemas.microsoft.com/office/drawing/2014/main" id="{93E94F29-EE08-693E-DA7F-D59B1A08CDA5}"/>
              </a:ext>
            </a:extLst>
          </p:cNvPr>
          <p:cNvPicPr>
            <a:picLocks noChangeAspect="1"/>
          </p:cNvPicPr>
          <p:nvPr/>
        </p:nvPicPr>
        <p:blipFill>
          <a:blip r:embed="rId4"/>
          <a:stretch>
            <a:fillRect/>
          </a:stretch>
        </p:blipFill>
        <p:spPr>
          <a:xfrm>
            <a:off x="6223635" y="3055620"/>
            <a:ext cx="5627370" cy="3139440"/>
          </a:xfrm>
          <a:prstGeom prst="rect">
            <a:avLst/>
          </a:prstGeom>
        </p:spPr>
      </p:pic>
    </p:spTree>
    <p:extLst>
      <p:ext uri="{BB962C8B-B14F-4D97-AF65-F5344CB8AC3E}">
        <p14:creationId xmlns:p14="http://schemas.microsoft.com/office/powerpoint/2010/main" val="158710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608419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Backups</a:t>
            </a:r>
            <a:endParaRPr lang="en-US" sz="4000" err="1">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42397" y="1007527"/>
            <a:ext cx="1148933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a:solidFill>
                  <a:srgbClr val="424149"/>
                </a:solidFill>
                <a:latin typeface="League Spartan"/>
                <a:cs typeface="Arial"/>
              </a:rPr>
              <a:t>Backups</a:t>
            </a:r>
            <a:r>
              <a:rPr lang="en-US" sz="2000">
                <a:solidFill>
                  <a:srgbClr val="424149"/>
                </a:solidFill>
                <a:latin typeface="League Spartan"/>
                <a:ea typeface="Open Sans"/>
                <a:cs typeface="Arial"/>
              </a:rPr>
              <a:t> occur daily </a:t>
            </a:r>
            <a:r>
              <a:rPr lang="en-US" sz="2000">
                <a:solidFill>
                  <a:srgbClr val="424149"/>
                </a:solidFill>
                <a:latin typeface="League Spartan"/>
                <a:cs typeface="Arial"/>
              </a:rPr>
              <a:t>and are retained for 7 days</a:t>
            </a:r>
            <a:r>
              <a:rPr lang="en-US" sz="2000">
                <a:solidFill>
                  <a:srgbClr val="424149"/>
                </a:solidFill>
                <a:latin typeface="League Spartan"/>
                <a:ea typeface="Open Sans"/>
                <a:cs typeface="Arial"/>
              </a:rPr>
              <a:t>. Backups are fully </a:t>
            </a:r>
            <a:r>
              <a:rPr lang="en-US" sz="2000">
                <a:solidFill>
                  <a:srgbClr val="424149"/>
                </a:solidFill>
                <a:latin typeface="League Spartan"/>
                <a:cs typeface="Arial"/>
              </a:rPr>
              <a:t>encrypted with AES-256 </a:t>
            </a:r>
            <a:r>
              <a:rPr lang="en-US" sz="2000">
                <a:solidFill>
                  <a:srgbClr val="424149"/>
                </a:solidFill>
                <a:latin typeface="League Spartan"/>
                <a:ea typeface="Open Sans"/>
                <a:cs typeface="Arial"/>
              </a:rPr>
              <a:t>and stored securely off-site in the AWS US-East-2 data center.</a:t>
            </a:r>
            <a:endParaRPr lang="en-US" sz="2000">
              <a:solidFill>
                <a:srgbClr val="424149"/>
              </a:solidFill>
              <a:latin typeface="League Spartan"/>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sp>
        <p:nvSpPr>
          <p:cNvPr id="8" name="Title 1">
            <a:extLst>
              <a:ext uri="{FF2B5EF4-FFF2-40B4-BE49-F238E27FC236}">
                <a16:creationId xmlns:a16="http://schemas.microsoft.com/office/drawing/2014/main" id="{8D5F4834-F323-233C-B7BA-FCFCE266E570}"/>
              </a:ext>
            </a:extLst>
          </p:cNvPr>
          <p:cNvSpPr txBox="1">
            <a:spLocks/>
          </p:cNvSpPr>
          <p:nvPr/>
        </p:nvSpPr>
        <p:spPr>
          <a:xfrm>
            <a:off x="368970" y="2033356"/>
            <a:ext cx="608419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Data Retention</a:t>
            </a:r>
            <a:endParaRPr lang="en-US" sz="4000" err="1">
              <a:solidFill>
                <a:srgbClr val="13223A"/>
              </a:solidFill>
              <a:latin typeface="League Spartan SemiBold"/>
            </a:endParaRPr>
          </a:p>
        </p:txBody>
      </p:sp>
      <p:sp>
        <p:nvSpPr>
          <p:cNvPr id="10" name="Title 1">
            <a:extLst>
              <a:ext uri="{FF2B5EF4-FFF2-40B4-BE49-F238E27FC236}">
                <a16:creationId xmlns:a16="http://schemas.microsoft.com/office/drawing/2014/main" id="{2EC43C8B-8412-16A0-D1B6-F333B45D3734}"/>
              </a:ext>
            </a:extLst>
          </p:cNvPr>
          <p:cNvSpPr txBox="1">
            <a:spLocks/>
          </p:cNvSpPr>
          <p:nvPr/>
        </p:nvSpPr>
        <p:spPr>
          <a:xfrm>
            <a:off x="365257" y="2729646"/>
            <a:ext cx="1147409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a:solidFill>
                  <a:srgbClr val="000000"/>
                </a:solidFill>
                <a:latin typeface="League Spartan"/>
                <a:cs typeface="Arial"/>
              </a:rPr>
              <a:t>Data is stored indefinitely, </a:t>
            </a:r>
            <a:r>
              <a:rPr lang="en-US" sz="2000">
                <a:solidFill>
                  <a:srgbClr val="000000"/>
                </a:solidFill>
                <a:latin typeface="League Spartan"/>
                <a:ea typeface="Open Sans"/>
                <a:cs typeface="Arial"/>
              </a:rPr>
              <a:t>however in </a:t>
            </a:r>
            <a:r>
              <a:rPr lang="en-US" sz="2000">
                <a:solidFill>
                  <a:srgbClr val="000000"/>
                </a:solidFill>
                <a:latin typeface="League Spartan"/>
                <a:cs typeface="Arial"/>
              </a:rPr>
              <a:t>compliance with GDPR, CCPA </a:t>
            </a:r>
            <a:r>
              <a:rPr lang="en-US" sz="2000">
                <a:solidFill>
                  <a:srgbClr val="000000"/>
                </a:solidFill>
                <a:latin typeface="League Spartan"/>
                <a:ea typeface="Open Sans"/>
                <a:cs typeface="Arial"/>
              </a:rPr>
              <a:t>and PIPEDA guidelines our customers have the right to request its removal at any time which we will do promptly.</a:t>
            </a:r>
            <a:endParaRPr lang="en-US" sz="2000">
              <a:solidFill>
                <a:srgbClr val="000000"/>
              </a:solidFill>
              <a:latin typeface="League Spartan"/>
              <a:cs typeface="Arial"/>
            </a:endParaRPr>
          </a:p>
        </p:txBody>
      </p:sp>
      <p:sp>
        <p:nvSpPr>
          <p:cNvPr id="11" name="Title 1">
            <a:extLst>
              <a:ext uri="{FF2B5EF4-FFF2-40B4-BE49-F238E27FC236}">
                <a16:creationId xmlns:a16="http://schemas.microsoft.com/office/drawing/2014/main" id="{28F51445-8851-A94B-511C-E66101C9D1AC}"/>
              </a:ext>
            </a:extLst>
          </p:cNvPr>
          <p:cNvSpPr txBox="1">
            <a:spLocks/>
          </p:cNvSpPr>
          <p:nvPr/>
        </p:nvSpPr>
        <p:spPr>
          <a:xfrm>
            <a:off x="399450" y="3793576"/>
            <a:ext cx="1035901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Application Access Control</a:t>
            </a:r>
            <a:endParaRPr lang="en-US" sz="4000" err="1">
              <a:solidFill>
                <a:srgbClr val="13223A"/>
              </a:solidFill>
              <a:latin typeface="League Spartan SemiBold"/>
            </a:endParaRPr>
          </a:p>
        </p:txBody>
      </p:sp>
      <p:sp>
        <p:nvSpPr>
          <p:cNvPr id="12" name="Title 1">
            <a:extLst>
              <a:ext uri="{FF2B5EF4-FFF2-40B4-BE49-F238E27FC236}">
                <a16:creationId xmlns:a16="http://schemas.microsoft.com/office/drawing/2014/main" id="{F2E71042-4CFD-86C3-3391-920F1D4C74E0}"/>
              </a:ext>
            </a:extLst>
          </p:cNvPr>
          <p:cNvSpPr txBox="1">
            <a:spLocks/>
          </p:cNvSpPr>
          <p:nvPr/>
        </p:nvSpPr>
        <p:spPr>
          <a:xfrm>
            <a:off x="395737" y="4489866"/>
            <a:ext cx="1147409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solidFill>
                  <a:srgbClr val="424149"/>
                </a:solidFill>
                <a:latin typeface="League Spartan"/>
                <a:cs typeface="Arial"/>
              </a:rPr>
              <a:t>As part of our best practice security protocols, we conduct regular access control audits on </a:t>
            </a:r>
            <a:r>
              <a:rPr lang="en-US" sz="2000">
                <a:solidFill>
                  <a:srgbClr val="424149"/>
                </a:solidFill>
                <a:latin typeface="League Spartan"/>
                <a:ea typeface="Open Sans"/>
                <a:cs typeface="Arial"/>
              </a:rPr>
              <a:t>our infrastructure as well as the web application itself.</a:t>
            </a:r>
          </a:p>
          <a:p>
            <a:pPr algn="l"/>
            <a:endParaRPr lang="en-US" sz="2000">
              <a:solidFill>
                <a:srgbClr val="424149"/>
              </a:solidFill>
              <a:latin typeface="League Spartan"/>
              <a:ea typeface="Open Sans"/>
              <a:cs typeface="Arial"/>
            </a:endParaRPr>
          </a:p>
          <a:p>
            <a:pPr algn="l"/>
            <a:r>
              <a:rPr lang="en-US" sz="2000">
                <a:solidFill>
                  <a:srgbClr val="424149"/>
                </a:solidFill>
                <a:latin typeface="League Spartan"/>
                <a:ea typeface="Open Sans"/>
                <a:cs typeface="Arial"/>
              </a:rPr>
              <a:t>Access to the presentation data and interface is limited to internal employees and accounts are fully secured. Application audit logs are kept and monitored to ensure security.</a:t>
            </a:r>
          </a:p>
          <a:p>
            <a:pPr algn="l">
              <a:lnSpc>
                <a:spcPct val="100000"/>
              </a:lnSpc>
            </a:pPr>
            <a:endParaRPr lang="en-US" sz="2000">
              <a:solidFill>
                <a:srgbClr val="000000"/>
              </a:solidFill>
              <a:latin typeface="League Spartan"/>
              <a:ea typeface="Open Sans"/>
              <a:cs typeface="Arial"/>
            </a:endParaRPr>
          </a:p>
        </p:txBody>
      </p:sp>
    </p:spTree>
    <p:extLst>
      <p:ext uri="{BB962C8B-B14F-4D97-AF65-F5344CB8AC3E}">
        <p14:creationId xmlns:p14="http://schemas.microsoft.com/office/powerpoint/2010/main" val="3205856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01433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Infrastructure Access Control</a:t>
            </a:r>
            <a:endParaRPr lang="en-US" sz="4000" err="1">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42397" y="1007527"/>
            <a:ext cx="1148933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solidFill>
                  <a:srgbClr val="424149"/>
                </a:solidFill>
                <a:latin typeface="League Spartan"/>
                <a:cs typeface="Arial"/>
              </a:rPr>
              <a:t>Our infrastructure is secured using best practice security processes and controls including:</a:t>
            </a:r>
          </a:p>
          <a:p>
            <a:pPr algn="l"/>
            <a:endParaRPr lang="en-US" sz="2000">
              <a:solidFill>
                <a:srgbClr val="424149"/>
              </a:solidFill>
              <a:latin typeface="League Spartan"/>
              <a:cs typeface="Arial"/>
            </a:endParaRPr>
          </a:p>
          <a:p>
            <a:pPr marL="285750" indent="-285750" algn="l">
              <a:buFont typeface="Symbol"/>
              <a:buChar char="•"/>
            </a:pPr>
            <a:r>
              <a:rPr lang="en-US" sz="2000">
                <a:solidFill>
                  <a:srgbClr val="424149"/>
                </a:solidFill>
                <a:latin typeface="League Spartan"/>
                <a:cs typeface="Arial"/>
              </a:rPr>
              <a:t>Multi-factor authentication</a:t>
            </a:r>
          </a:p>
          <a:p>
            <a:pPr marL="285750" indent="-285750" algn="l">
              <a:buFont typeface="Symbol"/>
              <a:buChar char="•"/>
            </a:pPr>
            <a:r>
              <a:rPr lang="en-US" sz="2000">
                <a:solidFill>
                  <a:srgbClr val="424149"/>
                </a:solidFill>
                <a:latin typeface="League Spartan"/>
                <a:cs typeface="Arial"/>
              </a:rPr>
              <a:t>Audit logs</a:t>
            </a:r>
          </a:p>
          <a:p>
            <a:pPr marL="285750" indent="-285750" algn="l">
              <a:buFont typeface="Symbol"/>
              <a:buChar char="•"/>
            </a:pPr>
            <a:r>
              <a:rPr lang="en-US" sz="2000">
                <a:solidFill>
                  <a:srgbClr val="424149"/>
                </a:solidFill>
                <a:latin typeface="League Spartan"/>
                <a:cs typeface="Arial"/>
              </a:rPr>
              <a:t>Firewalls</a:t>
            </a:r>
          </a:p>
          <a:p>
            <a:pPr marL="285750" indent="-285750" algn="l">
              <a:buFont typeface="Symbol"/>
              <a:buChar char="•"/>
            </a:pPr>
            <a:r>
              <a:rPr lang="en-US" sz="2000">
                <a:solidFill>
                  <a:srgbClr val="424149"/>
                </a:solidFill>
                <a:latin typeface="League Spartan"/>
                <a:cs typeface="Calibri"/>
              </a:rPr>
              <a:t>Access control lists</a:t>
            </a:r>
            <a:endParaRPr lang="en-US">
              <a:solidFill>
                <a:srgbClr val="000000"/>
              </a:solidFill>
              <a:latin typeface="Calibri Light" panose="020F0302020204030204"/>
              <a:cs typeface="Calibri Light" panose="020F0302020204030204"/>
            </a:endParaRPr>
          </a:p>
          <a:p>
            <a:pPr marL="285750" indent="-285750" algn="l">
              <a:buFont typeface="Symbol"/>
              <a:buChar char="•"/>
            </a:pPr>
            <a:r>
              <a:rPr lang="en-US" sz="2000">
                <a:solidFill>
                  <a:srgbClr val="424149"/>
                </a:solidFill>
                <a:latin typeface="League Spartan"/>
                <a:cs typeface="Calibri"/>
              </a:rPr>
              <a:t>Password policies</a:t>
            </a:r>
            <a:endParaRPr lang="en-US">
              <a:solidFill>
                <a:srgbClr val="000000"/>
              </a:solidFill>
              <a:latin typeface="Calibri Light" panose="020F0302020204030204"/>
              <a:cs typeface="Calibri Light"/>
            </a:endParaRPr>
          </a:p>
          <a:p>
            <a:pPr marL="285750" indent="-285750" algn="l">
              <a:buFont typeface="Symbol"/>
              <a:buChar char="•"/>
            </a:pPr>
            <a:r>
              <a:rPr lang="en-US" sz="2000">
                <a:solidFill>
                  <a:srgbClr val="424149"/>
                </a:solidFill>
                <a:latin typeface="League Spartan"/>
                <a:cs typeface="Calibri"/>
              </a:rPr>
              <a:t>Breach detection tools </a:t>
            </a:r>
            <a:endParaRPr lang="en-US">
              <a:solidFill>
                <a:srgbClr val="000000"/>
              </a:solidFill>
              <a:latin typeface="Calibri Light" panose="020F0302020204030204"/>
              <a:cs typeface="Calibri Light"/>
            </a:endParaRPr>
          </a:p>
          <a:p>
            <a:pPr marL="285750" indent="-285750" algn="l">
              <a:buFont typeface="Symbol"/>
              <a:buChar char="•"/>
            </a:pPr>
            <a:endParaRPr lang="en-US" sz="2000">
              <a:solidFill>
                <a:srgbClr val="424149"/>
              </a:solidFill>
              <a:latin typeface="League Spartan"/>
              <a:cs typeface="Arial"/>
            </a:endParaRPr>
          </a:p>
          <a:p>
            <a:pPr algn="l"/>
            <a:r>
              <a:rPr lang="en-US" sz="2000">
                <a:solidFill>
                  <a:srgbClr val="424149"/>
                </a:solidFill>
                <a:latin typeface="League Spartan"/>
                <a:cs typeface="Arial"/>
              </a:rPr>
              <a:t>Only top-level individuals on our development team are granted access to our database and servers and only under special circumstances such as diagnosing a problem, gathering data or for maintenance.</a:t>
            </a:r>
            <a:endParaRPr lang="en-US">
              <a:solidFill>
                <a:srgbClr val="000000"/>
              </a:solidFill>
              <a:latin typeface="Calibri Light" panose="020F0302020204030204"/>
              <a:cs typeface="Calibri Light"/>
            </a:endParaRPr>
          </a:p>
          <a:p>
            <a:pPr algn="l"/>
            <a:endParaRPr lang="en-US" sz="2000">
              <a:solidFill>
                <a:srgbClr val="424149"/>
              </a:solidFill>
              <a:latin typeface="League Spartan"/>
              <a:cs typeface="Arial"/>
            </a:endParaRPr>
          </a:p>
          <a:p>
            <a:pPr algn="l"/>
            <a:r>
              <a:rPr lang="en-US" sz="2000">
                <a:solidFill>
                  <a:srgbClr val="424149"/>
                </a:solidFill>
                <a:latin typeface="League Spartan"/>
                <a:cs typeface="Arial"/>
              </a:rPr>
              <a:t>Our support team is allowed remote access to a device to help diagnose technical difficulties our customers report. Support team members will only access a device if a problem has been </a:t>
            </a:r>
            <a:r>
              <a:rPr lang="en-US" sz="2000">
                <a:solidFill>
                  <a:srgbClr val="424149"/>
                </a:solidFill>
                <a:latin typeface="League Spartan"/>
                <a:ea typeface="Open Sans"/>
                <a:cs typeface="Arial"/>
              </a:rPr>
              <a:t>reported there. The </a:t>
            </a:r>
            <a:r>
              <a:rPr lang="en-US" sz="2000">
                <a:solidFill>
                  <a:srgbClr val="424149"/>
                </a:solidFill>
                <a:latin typeface="League Spartan"/>
                <a:cs typeface="Arial"/>
              </a:rPr>
              <a:t>connection is </a:t>
            </a:r>
            <a:r>
              <a:rPr lang="en-US" sz="2000">
                <a:solidFill>
                  <a:srgbClr val="424149"/>
                </a:solidFill>
                <a:latin typeface="League Spartan"/>
                <a:ea typeface="Open Sans"/>
                <a:cs typeface="Arial"/>
              </a:rPr>
              <a:t>fully </a:t>
            </a:r>
            <a:r>
              <a:rPr lang="en-US" sz="2000">
                <a:solidFill>
                  <a:srgbClr val="424149"/>
                </a:solidFill>
                <a:latin typeface="League Spartan"/>
                <a:cs typeface="Arial"/>
              </a:rPr>
              <a:t>encrypted </a:t>
            </a:r>
            <a:r>
              <a:rPr lang="en-US" sz="2000">
                <a:solidFill>
                  <a:srgbClr val="424149"/>
                </a:solidFill>
                <a:latin typeface="League Spartan"/>
                <a:ea typeface="Open Sans"/>
                <a:cs typeface="Arial"/>
              </a:rPr>
              <a:t>and all devices are secured with password protections.</a:t>
            </a:r>
          </a:p>
          <a:p>
            <a:pPr algn="l">
              <a:lnSpc>
                <a:spcPct val="100000"/>
              </a:lnSpc>
            </a:pPr>
            <a:endParaRPr lang="en-US" sz="2000">
              <a:solidFill>
                <a:srgbClr val="424149"/>
              </a:solidFill>
              <a:latin typeface="League Spartan"/>
              <a:ea typeface="Open Sans"/>
              <a:cs typeface="Arial"/>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spTree>
    <p:extLst>
      <p:ext uri="{BB962C8B-B14F-4D97-AF65-F5344CB8AC3E}">
        <p14:creationId xmlns:p14="http://schemas.microsoft.com/office/powerpoint/2010/main" val="70901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01433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Organizational Security</a:t>
            </a:r>
            <a:endParaRPr lang="en-US" sz="4000" err="1">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42397" y="1007527"/>
            <a:ext cx="1148933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solidFill>
                  <a:srgbClr val="424149"/>
                </a:solidFill>
                <a:latin typeface="League Spartan"/>
                <a:cs typeface="Arial"/>
              </a:rPr>
              <a:t>We do our best to follow best security practices at the organizational level as well as the technical level. For this reason we have implemented to following organizational controls:</a:t>
            </a:r>
          </a:p>
          <a:p>
            <a:pPr algn="l"/>
            <a:endParaRPr lang="en-US" sz="2000">
              <a:solidFill>
                <a:srgbClr val="424149"/>
              </a:solidFill>
              <a:latin typeface="League Spartan"/>
              <a:cs typeface="Arial"/>
            </a:endParaRPr>
          </a:p>
          <a:p>
            <a:pPr marL="285750" indent="-285750" algn="l">
              <a:buFont typeface="Symbol"/>
              <a:buChar char="•"/>
            </a:pPr>
            <a:r>
              <a:rPr lang="en-US" sz="2000">
                <a:solidFill>
                  <a:srgbClr val="424149"/>
                </a:solidFill>
                <a:latin typeface="League Spartan"/>
                <a:cs typeface="Arial"/>
              </a:rPr>
              <a:t>Acceptable Use Policies</a:t>
            </a:r>
          </a:p>
          <a:p>
            <a:pPr marL="285750" indent="-285750" algn="l">
              <a:buFont typeface="Symbol"/>
              <a:buChar char="•"/>
            </a:pPr>
            <a:r>
              <a:rPr lang="en-US" sz="2000">
                <a:solidFill>
                  <a:srgbClr val="424149"/>
                </a:solidFill>
                <a:latin typeface="League Spartan"/>
                <a:cs typeface="Arial"/>
              </a:rPr>
              <a:t>Disaster Recovery Plans</a:t>
            </a:r>
            <a:r>
              <a:rPr lang="en-US" sz="2000">
                <a:solidFill>
                  <a:srgbClr val="424149"/>
                </a:solidFill>
                <a:latin typeface="League Spartan"/>
                <a:cs typeface="Calibri"/>
              </a:rPr>
              <a:t> </a:t>
            </a:r>
            <a:endParaRPr lang="en-US" sz="2000">
              <a:solidFill>
                <a:srgbClr val="424149"/>
              </a:solidFill>
              <a:latin typeface="League Spartan"/>
              <a:cs typeface="Arial"/>
            </a:endParaRPr>
          </a:p>
          <a:p>
            <a:pPr marL="285750" indent="-285750" algn="l">
              <a:buFont typeface="Symbol"/>
              <a:buChar char="•"/>
            </a:pPr>
            <a:r>
              <a:rPr lang="en-US" sz="2000">
                <a:solidFill>
                  <a:srgbClr val="424149"/>
                </a:solidFill>
                <a:latin typeface="League Spartan"/>
                <a:cs typeface="Arial"/>
              </a:rPr>
              <a:t>Password Policies</a:t>
            </a:r>
          </a:p>
          <a:p>
            <a:pPr marL="285750" indent="-285750" algn="l">
              <a:buFont typeface="Symbol"/>
              <a:buChar char="•"/>
            </a:pPr>
            <a:r>
              <a:rPr lang="en-US" sz="2000">
                <a:solidFill>
                  <a:srgbClr val="424149"/>
                </a:solidFill>
                <a:latin typeface="League Spartan"/>
                <a:cs typeface="Arial"/>
              </a:rPr>
              <a:t>Access Reviews</a:t>
            </a:r>
          </a:p>
          <a:p>
            <a:pPr marL="285750" indent="-285750" algn="l">
              <a:buFont typeface="Symbol"/>
              <a:buChar char="•"/>
            </a:pPr>
            <a:r>
              <a:rPr lang="en-US" sz="2000">
                <a:solidFill>
                  <a:srgbClr val="424149"/>
                </a:solidFill>
                <a:latin typeface="League Spartan"/>
                <a:cs typeface="Arial"/>
              </a:rPr>
              <a:t>Incident Response Plans</a:t>
            </a:r>
            <a:r>
              <a:rPr lang="en-US" sz="2000">
                <a:solidFill>
                  <a:srgbClr val="424149"/>
                </a:solidFill>
                <a:latin typeface="League Spartan"/>
                <a:cs typeface="Calibri"/>
              </a:rPr>
              <a:t> </a:t>
            </a:r>
            <a:endParaRPr lang="en-US" sz="2000">
              <a:solidFill>
                <a:srgbClr val="424149"/>
              </a:solidFill>
              <a:latin typeface="League Spartan"/>
              <a:cs typeface="Arial"/>
            </a:endParaRPr>
          </a:p>
          <a:p>
            <a:pPr marL="285750" indent="-285750" algn="l">
              <a:buFont typeface="Symbol"/>
              <a:buChar char="•"/>
            </a:pPr>
            <a:r>
              <a:rPr lang="en-US" sz="2000">
                <a:solidFill>
                  <a:srgbClr val="424149"/>
                </a:solidFill>
                <a:latin typeface="League Spartan"/>
                <a:cs typeface="Arial"/>
              </a:rPr>
              <a:t>Secure </a:t>
            </a:r>
            <a:r>
              <a:rPr lang="en-US" sz="2000">
                <a:solidFill>
                  <a:srgbClr val="424149"/>
                </a:solidFill>
                <a:latin typeface="League Spartan"/>
                <a:ea typeface="Open Sans"/>
                <a:cs typeface="Arial"/>
              </a:rPr>
              <a:t>Premises</a:t>
            </a:r>
            <a:endParaRPr lang="en-US" sz="2000">
              <a:solidFill>
                <a:srgbClr val="424149"/>
              </a:solidFill>
              <a:latin typeface="League Spartan"/>
              <a:cs typeface="Arial"/>
            </a:endParaRPr>
          </a:p>
          <a:p>
            <a:pPr marL="285750" indent="-285750" algn="l">
              <a:buFont typeface="Symbol"/>
              <a:buChar char="•"/>
            </a:pPr>
            <a:r>
              <a:rPr lang="en-US" sz="2000">
                <a:solidFill>
                  <a:srgbClr val="424149"/>
                </a:solidFill>
                <a:latin typeface="League Spartan"/>
                <a:ea typeface="Open Sans"/>
                <a:cs typeface="Arial"/>
              </a:rPr>
              <a:t>Business </a:t>
            </a:r>
            <a:r>
              <a:rPr lang="en-US" sz="2000">
                <a:solidFill>
                  <a:srgbClr val="424149"/>
                </a:solidFill>
                <a:latin typeface="League Spartan"/>
                <a:cs typeface="Arial"/>
              </a:rPr>
              <a:t>Continuity Plans</a:t>
            </a:r>
          </a:p>
          <a:p>
            <a:pPr marL="285750" indent="-285750" algn="l">
              <a:buFont typeface="Symbol"/>
              <a:buChar char="•"/>
            </a:pPr>
            <a:r>
              <a:rPr lang="en-US" sz="2000">
                <a:solidFill>
                  <a:srgbClr val="424149"/>
                </a:solidFill>
                <a:latin typeface="League Spartan"/>
                <a:cs typeface="Arial"/>
              </a:rPr>
              <a:t>Non-Disclosure </a:t>
            </a:r>
            <a:r>
              <a:rPr lang="en-US" sz="2000">
                <a:solidFill>
                  <a:srgbClr val="424149"/>
                </a:solidFill>
                <a:latin typeface="League Spartan"/>
                <a:ea typeface="Open Sans"/>
                <a:cs typeface="Arial"/>
              </a:rPr>
              <a:t>Agreements</a:t>
            </a:r>
            <a:r>
              <a:rPr lang="en-US" sz="2000">
                <a:solidFill>
                  <a:srgbClr val="424149"/>
                </a:solidFill>
                <a:latin typeface="League Spartan"/>
                <a:ea typeface="Open Sans"/>
                <a:cs typeface="Calibri"/>
              </a:rPr>
              <a:t> </a:t>
            </a:r>
            <a:endParaRPr lang="en-US" sz="2000">
              <a:solidFill>
                <a:srgbClr val="424149"/>
              </a:solidFill>
              <a:latin typeface="League Spartan"/>
              <a:cs typeface="Arial"/>
            </a:endParaRPr>
          </a:p>
          <a:p>
            <a:pPr marL="285750" indent="-285750" algn="l">
              <a:buFont typeface="Symbol"/>
              <a:buChar char="•"/>
            </a:pPr>
            <a:r>
              <a:rPr lang="en-US" sz="2000">
                <a:solidFill>
                  <a:srgbClr val="424149"/>
                </a:solidFill>
                <a:latin typeface="League Spartan"/>
                <a:ea typeface="Open Sans"/>
                <a:cs typeface="Arial"/>
              </a:rPr>
              <a:t>Surveillance</a:t>
            </a:r>
            <a:endParaRPr lang="en-US" sz="2000">
              <a:solidFill>
                <a:srgbClr val="424149"/>
              </a:solidFill>
              <a:latin typeface="League Spartan"/>
              <a:cs typeface="Arial"/>
            </a:endParaRPr>
          </a:p>
          <a:p>
            <a:pPr marL="285750" indent="-285750" algn="l">
              <a:buFont typeface="Symbol"/>
              <a:buChar char="•"/>
            </a:pPr>
            <a:r>
              <a:rPr lang="en-US" sz="2000">
                <a:solidFill>
                  <a:srgbClr val="424149"/>
                </a:solidFill>
                <a:latin typeface="League Spartan"/>
                <a:cs typeface="Arial"/>
              </a:rPr>
              <a:t>Supervision</a:t>
            </a:r>
          </a:p>
          <a:p>
            <a:pPr marL="285750" indent="-285750" algn="l">
              <a:buFont typeface="Symbol"/>
              <a:buChar char="•"/>
            </a:pPr>
            <a:r>
              <a:rPr lang="en-US" sz="2000">
                <a:solidFill>
                  <a:srgbClr val="424149"/>
                </a:solidFill>
                <a:latin typeface="League Spartan"/>
                <a:cs typeface="Arial"/>
              </a:rPr>
              <a:t>Vendor Assessments</a:t>
            </a:r>
            <a:endParaRPr lang="en-US" sz="2000">
              <a:solidFill>
                <a:srgbClr val="424149"/>
              </a:solidFill>
              <a:latin typeface="League Spartan"/>
              <a:ea typeface="Open Sans"/>
              <a:cs typeface="Arial"/>
            </a:endParaRPr>
          </a:p>
          <a:p>
            <a:pPr algn="l"/>
            <a:endParaRPr lang="en-US" sz="2000">
              <a:solidFill>
                <a:srgbClr val="424149"/>
              </a:solidFill>
              <a:latin typeface="League Spartan"/>
              <a:ea typeface="Open Sans"/>
              <a:cs typeface="Arial"/>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sp>
        <p:nvSpPr>
          <p:cNvPr id="2" name="Title 1">
            <a:extLst>
              <a:ext uri="{FF2B5EF4-FFF2-40B4-BE49-F238E27FC236}">
                <a16:creationId xmlns:a16="http://schemas.microsoft.com/office/drawing/2014/main" id="{C38E5AC5-0565-A056-DDF8-13D5E602CFDE}"/>
              </a:ext>
            </a:extLst>
          </p:cNvPr>
          <p:cNvSpPr txBox="1">
            <a:spLocks/>
          </p:cNvSpPr>
          <p:nvPr/>
        </p:nvSpPr>
        <p:spPr>
          <a:xfrm>
            <a:off x="292770" y="5088976"/>
            <a:ext cx="1101433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a:solidFill>
                  <a:srgbClr val="13223A"/>
                </a:solidFill>
                <a:latin typeface="League Spartan SemiBold"/>
                <a:cs typeface="Calibri Light"/>
              </a:rPr>
              <a:t>Third Party Integrations</a:t>
            </a:r>
            <a:endParaRPr lang="en-US" sz="3200" err="1">
              <a:solidFill>
                <a:srgbClr val="13223A"/>
              </a:solidFill>
              <a:latin typeface="League Spartan SemiBold"/>
            </a:endParaRPr>
          </a:p>
        </p:txBody>
      </p:sp>
      <p:sp>
        <p:nvSpPr>
          <p:cNvPr id="4" name="Title 1">
            <a:extLst>
              <a:ext uri="{FF2B5EF4-FFF2-40B4-BE49-F238E27FC236}">
                <a16:creationId xmlns:a16="http://schemas.microsoft.com/office/drawing/2014/main" id="{5C8757C7-514A-B5C4-716B-E97B183B5B96}"/>
              </a:ext>
            </a:extLst>
          </p:cNvPr>
          <p:cNvSpPr txBox="1">
            <a:spLocks/>
          </p:cNvSpPr>
          <p:nvPr/>
        </p:nvSpPr>
        <p:spPr>
          <a:xfrm>
            <a:off x="289057" y="5640486"/>
            <a:ext cx="11489337" cy="95057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l">
              <a:buFont typeface="Symbol"/>
              <a:buChar char="•"/>
            </a:pPr>
            <a:r>
              <a:rPr lang="en-US" sz="2000">
                <a:solidFill>
                  <a:srgbClr val="000000"/>
                </a:solidFill>
                <a:latin typeface="League Spartan"/>
                <a:cs typeface="Arial"/>
              </a:rPr>
              <a:t>Pusher: </a:t>
            </a:r>
            <a:r>
              <a:rPr lang="en-US" sz="2000">
                <a:solidFill>
                  <a:srgbClr val="424149"/>
                </a:solidFill>
                <a:latin typeface="League Spartan"/>
                <a:cs typeface="Arial"/>
              </a:rPr>
              <a:t>used to send real-time events to devices</a:t>
            </a:r>
          </a:p>
          <a:p>
            <a:pPr marL="285750" indent="-285750" algn="l">
              <a:buFont typeface="Symbol"/>
              <a:buChar char="•"/>
            </a:pPr>
            <a:r>
              <a:rPr lang="en-US" sz="2000">
                <a:solidFill>
                  <a:srgbClr val="000000"/>
                </a:solidFill>
                <a:latin typeface="League Spartan"/>
                <a:cs typeface="Arial"/>
              </a:rPr>
              <a:t>Sentry: used </a:t>
            </a:r>
            <a:r>
              <a:rPr lang="en-US" sz="2000">
                <a:solidFill>
                  <a:srgbClr val="424149"/>
                </a:solidFill>
                <a:latin typeface="League Spartan"/>
                <a:cs typeface="Arial"/>
              </a:rPr>
              <a:t>to track bugs and error logs in real-time</a:t>
            </a:r>
          </a:p>
          <a:p>
            <a:pPr marL="285750" indent="-285750" algn="l">
              <a:buFont typeface="Symbol"/>
              <a:buChar char="•"/>
            </a:pPr>
            <a:r>
              <a:rPr lang="en-US" sz="2000">
                <a:solidFill>
                  <a:srgbClr val="000000"/>
                </a:solidFill>
                <a:latin typeface="League Spartan"/>
                <a:cs typeface="Arial"/>
              </a:rPr>
              <a:t>Datadog: used </a:t>
            </a:r>
            <a:r>
              <a:rPr lang="en-US" sz="2000">
                <a:solidFill>
                  <a:srgbClr val="424149"/>
                </a:solidFill>
                <a:latin typeface="League Spartan"/>
                <a:cs typeface="Arial"/>
              </a:rPr>
              <a:t>for infrastructure monitoring</a:t>
            </a:r>
            <a:endParaRPr lang="en-US" sz="2000">
              <a:solidFill>
                <a:srgbClr val="424149"/>
              </a:solidFill>
              <a:latin typeface="League Spartan"/>
              <a:ea typeface="Open Sans"/>
              <a:cs typeface="Arial"/>
            </a:endParaRPr>
          </a:p>
          <a:p>
            <a:pPr algn="l"/>
            <a:endParaRPr lang="en-US" sz="2000">
              <a:solidFill>
                <a:srgbClr val="424149"/>
              </a:solidFill>
              <a:latin typeface="League Spartan"/>
              <a:ea typeface="Open Sans"/>
              <a:cs typeface="Arial"/>
            </a:endParaRPr>
          </a:p>
        </p:txBody>
      </p:sp>
    </p:spTree>
    <p:extLst>
      <p:ext uri="{BB962C8B-B14F-4D97-AF65-F5344CB8AC3E}">
        <p14:creationId xmlns:p14="http://schemas.microsoft.com/office/powerpoint/2010/main" val="407713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01433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Real-time Security &amp; Threat Detection</a:t>
            </a:r>
            <a:endParaRPr lang="en-US" sz="4000" err="1">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42397" y="1220887"/>
            <a:ext cx="11489337" cy="59243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solidFill>
                  <a:srgbClr val="424149"/>
                </a:solidFill>
                <a:latin typeface="League Spartan"/>
                <a:cs typeface="Arial"/>
              </a:rPr>
              <a:t>Our application undergoes rigorous multi-stage testing throughout the development cycle to ensure that it is stable and secure. That is just the first layer of security: adhering to safe and responsible coding practices to protect against the most common vulnerabilities modern apps fall prey to such as SQL injection, cross-site scripting and cross-site request forgery attacks. Following testing, all of our code also undergoes a code scan upon submission by our developers to ensure that the additions to the application have not introduced any new security vulnerabilities.</a:t>
            </a:r>
          </a:p>
          <a:p>
            <a:pPr algn="l"/>
            <a:endParaRPr lang="en-US" sz="2000">
              <a:latin typeface="League Spartan"/>
              <a:cs typeface="Calibri"/>
            </a:endParaRPr>
          </a:p>
          <a:p>
            <a:pPr algn="l"/>
            <a:r>
              <a:rPr lang="en-US" sz="2000">
                <a:solidFill>
                  <a:srgbClr val="424149"/>
                </a:solidFill>
                <a:latin typeface="League Spartan"/>
                <a:cs typeface="Arial"/>
              </a:rPr>
              <a:t>The next layer is our real-time monitoring suite which includes tools such as </a:t>
            </a:r>
            <a:r>
              <a:rPr lang="en-US" sz="2000" err="1">
                <a:solidFill>
                  <a:srgbClr val="424149"/>
                </a:solidFill>
                <a:latin typeface="League Spartan"/>
                <a:cs typeface="Arial"/>
              </a:rPr>
              <a:t>DataDog</a:t>
            </a:r>
            <a:r>
              <a:rPr lang="en-US" sz="2000">
                <a:solidFill>
                  <a:srgbClr val="424149"/>
                </a:solidFill>
                <a:latin typeface="League Spartan"/>
                <a:cs typeface="Arial"/>
              </a:rPr>
              <a:t> and Sentry. The suite allows us to do everything from discovering a bug which has appeared at a single device to investigating unusual traffic patterns across many locations of an organization. The data from these monitoring tools is regularly reviewed by our development team both for the purposes of improving the code quality and to detect any potential security issues</a:t>
            </a:r>
            <a:r>
              <a:rPr lang="en-US" sz="2000">
                <a:solidFill>
                  <a:srgbClr val="424149"/>
                </a:solidFill>
                <a:latin typeface="League Spartan"/>
                <a:ea typeface="Open Sans"/>
                <a:cs typeface="Arial"/>
              </a:rPr>
              <a:t>.</a:t>
            </a:r>
          </a:p>
          <a:p>
            <a:pPr algn="l"/>
            <a:endParaRPr lang="en-US" sz="2000">
              <a:latin typeface="League Spartan"/>
              <a:ea typeface="Open Sans"/>
              <a:cs typeface="Calibri"/>
            </a:endParaRPr>
          </a:p>
          <a:p>
            <a:pPr algn="l"/>
            <a:r>
              <a:rPr lang="en-US" sz="2000">
                <a:solidFill>
                  <a:srgbClr val="424149"/>
                </a:solidFill>
                <a:latin typeface="League Spartan"/>
                <a:ea typeface="Open Sans"/>
                <a:cs typeface="Arial"/>
              </a:rPr>
              <a:t>The </a:t>
            </a:r>
            <a:r>
              <a:rPr lang="en-US" sz="2000">
                <a:solidFill>
                  <a:srgbClr val="424149"/>
                </a:solidFill>
                <a:latin typeface="League Spartan"/>
                <a:cs typeface="Arial"/>
              </a:rPr>
              <a:t>final layer is </a:t>
            </a:r>
            <a:r>
              <a:rPr lang="en-US" sz="2000">
                <a:solidFill>
                  <a:srgbClr val="424149"/>
                </a:solidFill>
                <a:latin typeface="League Spartan"/>
                <a:ea typeface="Open Sans"/>
                <a:cs typeface="Arial"/>
              </a:rPr>
              <a:t>in the form of automated AI-powered threat detection which monitors our infrastructure and application 24/7. This threat detection tool uses data aggregated from around the globe to identify the patterns of malicious </a:t>
            </a:r>
            <a:r>
              <a:rPr lang="en-US" sz="2000">
                <a:solidFill>
                  <a:srgbClr val="424149"/>
                </a:solidFill>
                <a:latin typeface="League Spartan"/>
                <a:cs typeface="Arial"/>
              </a:rPr>
              <a:t>activity </a:t>
            </a:r>
            <a:r>
              <a:rPr lang="en-US" sz="2000">
                <a:solidFill>
                  <a:srgbClr val="424149"/>
                </a:solidFill>
                <a:latin typeface="League Spartan"/>
                <a:ea typeface="Open Sans"/>
                <a:cs typeface="Arial"/>
              </a:rPr>
              <a:t>and notify our developers as soon as it finds something.</a:t>
            </a:r>
          </a:p>
          <a:p>
            <a:pPr algn="l"/>
            <a:endParaRPr lang="en-US" sz="2000">
              <a:solidFill>
                <a:srgbClr val="424149"/>
              </a:solidFill>
              <a:latin typeface="League Spartan"/>
              <a:ea typeface="Open Sans"/>
              <a:cs typeface="Arial"/>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spTree>
    <p:extLst>
      <p:ext uri="{BB962C8B-B14F-4D97-AF65-F5344CB8AC3E}">
        <p14:creationId xmlns:p14="http://schemas.microsoft.com/office/powerpoint/2010/main" val="346921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608419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Data Privacy Compliance</a:t>
            </a:r>
            <a:endParaRPr lang="en-US" sz="4000" err="1">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42397" y="1007527"/>
            <a:ext cx="1148933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a:solidFill>
                  <a:srgbClr val="424149"/>
                </a:solidFill>
                <a:latin typeface="League Spartan"/>
                <a:cs typeface="Arial"/>
              </a:rPr>
              <a:t>Currently</a:t>
            </a:r>
            <a:r>
              <a:rPr lang="en-US" sz="2000">
                <a:solidFill>
                  <a:srgbClr val="424149"/>
                </a:solidFill>
                <a:latin typeface="League Spartan"/>
                <a:ea typeface="Open Sans"/>
                <a:cs typeface="Arial"/>
              </a:rPr>
              <a:t> we</a:t>
            </a:r>
            <a:r>
              <a:rPr lang="en-US" sz="2000">
                <a:solidFill>
                  <a:srgbClr val="424149"/>
                </a:solidFill>
                <a:latin typeface="League Spartan"/>
                <a:cs typeface="Arial"/>
              </a:rPr>
              <a:t> are compliant with CCPA in</a:t>
            </a:r>
            <a:r>
              <a:rPr lang="en-US" sz="2000">
                <a:solidFill>
                  <a:srgbClr val="424149"/>
                </a:solidFill>
                <a:latin typeface="League Spartan"/>
                <a:ea typeface="Open Sans"/>
                <a:cs typeface="Arial"/>
              </a:rPr>
              <a:t> the United States </a:t>
            </a:r>
            <a:r>
              <a:rPr lang="en-US" sz="2000">
                <a:solidFill>
                  <a:srgbClr val="424149"/>
                </a:solidFill>
                <a:latin typeface="League Spartan"/>
                <a:cs typeface="Arial"/>
              </a:rPr>
              <a:t>and are in the process </a:t>
            </a:r>
            <a:r>
              <a:rPr lang="en-US" sz="2000">
                <a:solidFill>
                  <a:srgbClr val="424149"/>
                </a:solidFill>
                <a:latin typeface="League Spartan"/>
                <a:ea typeface="Open Sans"/>
                <a:cs typeface="Arial"/>
              </a:rPr>
              <a:t>of becoming compliant </a:t>
            </a:r>
            <a:r>
              <a:rPr lang="en-US" sz="2000">
                <a:solidFill>
                  <a:srgbClr val="424149"/>
                </a:solidFill>
                <a:latin typeface="League Spartan"/>
                <a:cs typeface="Arial"/>
              </a:rPr>
              <a:t>with </a:t>
            </a:r>
            <a:r>
              <a:rPr lang="en-US" sz="2000">
                <a:solidFill>
                  <a:srgbClr val="424149"/>
                </a:solidFill>
                <a:latin typeface="League Spartan"/>
                <a:ea typeface="Open Sans"/>
                <a:cs typeface="Arial"/>
              </a:rPr>
              <a:t>GDPR in the EU and PIPEDA in Canada.</a:t>
            </a:r>
            <a:endParaRPr lang="en-US" sz="2000">
              <a:solidFill>
                <a:srgbClr val="424149"/>
              </a:solidFill>
              <a:latin typeface="League Spartan"/>
              <a:cs typeface="Arial"/>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sp>
        <p:nvSpPr>
          <p:cNvPr id="8" name="Title 1">
            <a:extLst>
              <a:ext uri="{FF2B5EF4-FFF2-40B4-BE49-F238E27FC236}">
                <a16:creationId xmlns:a16="http://schemas.microsoft.com/office/drawing/2014/main" id="{8D5F4834-F323-233C-B7BA-FCFCE266E570}"/>
              </a:ext>
            </a:extLst>
          </p:cNvPr>
          <p:cNvSpPr txBox="1">
            <a:spLocks/>
          </p:cNvSpPr>
          <p:nvPr/>
        </p:nvSpPr>
        <p:spPr>
          <a:xfrm>
            <a:off x="368970" y="2033356"/>
            <a:ext cx="608419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Reliability &amp; Uptime</a:t>
            </a:r>
            <a:endParaRPr lang="en-US" sz="4000" err="1">
              <a:solidFill>
                <a:srgbClr val="13223A"/>
              </a:solidFill>
              <a:latin typeface="League Spartan SemiBold"/>
            </a:endParaRPr>
          </a:p>
        </p:txBody>
      </p:sp>
      <p:sp>
        <p:nvSpPr>
          <p:cNvPr id="10" name="Title 1">
            <a:extLst>
              <a:ext uri="{FF2B5EF4-FFF2-40B4-BE49-F238E27FC236}">
                <a16:creationId xmlns:a16="http://schemas.microsoft.com/office/drawing/2014/main" id="{2EC43C8B-8412-16A0-D1B6-F333B45D3734}"/>
              </a:ext>
            </a:extLst>
          </p:cNvPr>
          <p:cNvSpPr txBox="1">
            <a:spLocks/>
          </p:cNvSpPr>
          <p:nvPr/>
        </p:nvSpPr>
        <p:spPr>
          <a:xfrm>
            <a:off x="365257" y="2729646"/>
            <a:ext cx="1147409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a:solidFill>
                  <a:srgbClr val="424149"/>
                </a:solidFill>
                <a:latin typeface="League Spartan"/>
                <a:cs typeface="Arial"/>
              </a:rPr>
              <a:t>Our application is built with the most reliable infrastructure that cloud computing has to offer </a:t>
            </a:r>
            <a:r>
              <a:rPr lang="en-US" sz="2000">
                <a:solidFill>
                  <a:srgbClr val="424149"/>
                </a:solidFill>
                <a:latin typeface="League Spartan"/>
                <a:ea typeface="Open Sans"/>
                <a:cs typeface="Arial"/>
              </a:rPr>
              <a:t>and our goal is to ensure our customers have 24/7 access to their devices no matter where they are in the world.</a:t>
            </a:r>
            <a:endParaRPr lang="en-US" sz="2000">
              <a:solidFill>
                <a:srgbClr val="424149"/>
              </a:solidFill>
              <a:latin typeface="League Spartan"/>
              <a:cs typeface="Arial"/>
            </a:endParaRPr>
          </a:p>
        </p:txBody>
      </p:sp>
      <p:sp>
        <p:nvSpPr>
          <p:cNvPr id="11" name="Title 1">
            <a:extLst>
              <a:ext uri="{FF2B5EF4-FFF2-40B4-BE49-F238E27FC236}">
                <a16:creationId xmlns:a16="http://schemas.microsoft.com/office/drawing/2014/main" id="{28F51445-8851-A94B-511C-E66101C9D1AC}"/>
              </a:ext>
            </a:extLst>
          </p:cNvPr>
          <p:cNvSpPr txBox="1">
            <a:spLocks/>
          </p:cNvSpPr>
          <p:nvPr/>
        </p:nvSpPr>
        <p:spPr>
          <a:xfrm>
            <a:off x="399450" y="3793576"/>
            <a:ext cx="1035901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Network Load</a:t>
            </a:r>
          </a:p>
        </p:txBody>
      </p:sp>
      <p:sp>
        <p:nvSpPr>
          <p:cNvPr id="12" name="Title 1">
            <a:extLst>
              <a:ext uri="{FF2B5EF4-FFF2-40B4-BE49-F238E27FC236}">
                <a16:creationId xmlns:a16="http://schemas.microsoft.com/office/drawing/2014/main" id="{F2E71042-4CFD-86C3-3391-920F1D4C74E0}"/>
              </a:ext>
            </a:extLst>
          </p:cNvPr>
          <p:cNvSpPr txBox="1">
            <a:spLocks/>
          </p:cNvSpPr>
          <p:nvPr/>
        </p:nvSpPr>
        <p:spPr>
          <a:xfrm>
            <a:off x="395737" y="4489866"/>
            <a:ext cx="1147409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solidFill>
                  <a:srgbClr val="424149"/>
                </a:solidFill>
                <a:latin typeface="League Spartan"/>
                <a:cs typeface="Arial"/>
              </a:rPr>
              <a:t>Image and video assets contained in the presentations are cached to minimize the amount of</a:t>
            </a:r>
            <a:r>
              <a:rPr lang="en-US" sz="2000">
                <a:solidFill>
                  <a:srgbClr val="424149"/>
                </a:solidFill>
                <a:latin typeface="League Spartan"/>
                <a:ea typeface="Open Sans"/>
                <a:cs typeface="Arial"/>
              </a:rPr>
              <a:t> bandwidth required for a device to operate. Outside </a:t>
            </a:r>
            <a:r>
              <a:rPr lang="en-US" sz="2000">
                <a:solidFill>
                  <a:srgbClr val="424149"/>
                </a:solidFill>
                <a:latin typeface="League Spartan"/>
                <a:cs typeface="Arial"/>
              </a:rPr>
              <a:t>of </a:t>
            </a:r>
            <a:r>
              <a:rPr lang="en-US" sz="2000">
                <a:solidFill>
                  <a:srgbClr val="424149"/>
                </a:solidFill>
                <a:latin typeface="League Spartan"/>
                <a:ea typeface="Open Sans"/>
                <a:cs typeface="Arial"/>
              </a:rPr>
              <a:t>the upfront bundle required to load the presentation only very small requests of a couple kilobytes every 5 minutes are sent to keep the device in sync without database and server.</a:t>
            </a:r>
          </a:p>
        </p:txBody>
      </p:sp>
    </p:spTree>
    <p:extLst>
      <p:ext uri="{BB962C8B-B14F-4D97-AF65-F5344CB8AC3E}">
        <p14:creationId xmlns:p14="http://schemas.microsoft.com/office/powerpoint/2010/main" val="935187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821</Words>
  <Application>Microsoft Office PowerPoint</Application>
  <PresentationFormat>Widescreen</PresentationFormat>
  <Paragraphs>69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Check-In Kiosk Security</vt:lpstr>
      <vt:lpstr>PowerPoint Presentation</vt:lpstr>
      <vt:lpstr>PowerPoint Presentation</vt:lpstr>
      <vt:lpstr>Where is data stored? What data is stored?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Bailey</dc:creator>
  <cp:lastModifiedBy>Josh Bailey</cp:lastModifiedBy>
  <cp:revision>27</cp:revision>
  <dcterms:created xsi:type="dcterms:W3CDTF">2023-08-24T21:05:42Z</dcterms:created>
  <dcterms:modified xsi:type="dcterms:W3CDTF">2024-02-12T23:50:15Z</dcterms:modified>
</cp:coreProperties>
</file>