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0" r:id="rId3"/>
    <p:sldId id="263" r:id="rId4"/>
    <p:sldId id="264" r:id="rId5"/>
    <p:sldId id="265" r:id="rId6"/>
    <p:sldId id="267" r:id="rId7"/>
    <p:sldId id="259" r:id="rId8"/>
    <p:sldId id="261" r:id="rId9"/>
    <p:sldId id="262"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B9E3D-3A81-49E3-82C7-A1AA4EB5CABB}" v="28" dt="2024-02-02T18:27:56.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anote" userId="S::sarah.ganote@sendtransmission.com::46230217-7f79-4ab5-b75e-efc2020885b7" providerId="AD" clId="Web-{1ADB9E3D-3A81-49E3-82C7-A1AA4EB5CABB}"/>
    <pc:docChg chg="addSld delSld modSld sldOrd">
      <pc:chgData name="Sarah Ganote" userId="S::sarah.ganote@sendtransmission.com::46230217-7f79-4ab5-b75e-efc2020885b7" providerId="AD" clId="Web-{1ADB9E3D-3A81-49E3-82C7-A1AA4EB5CABB}" dt="2024-02-02T18:27:56.225" v="26"/>
      <pc:docMkLst>
        <pc:docMk/>
      </pc:docMkLst>
      <pc:sldChg chg="del">
        <pc:chgData name="Sarah Ganote" userId="S::sarah.ganote@sendtransmission.com::46230217-7f79-4ab5-b75e-efc2020885b7" providerId="AD" clId="Web-{1ADB9E3D-3A81-49E3-82C7-A1AA4EB5CABB}" dt="2024-02-02T18:24:04.301" v="1"/>
        <pc:sldMkLst>
          <pc:docMk/>
          <pc:sldMk cId="109857222" sldId="256"/>
        </pc:sldMkLst>
      </pc:sldChg>
      <pc:sldChg chg="add ord">
        <pc:chgData name="Sarah Ganote" userId="S::sarah.ganote@sendtransmission.com::46230217-7f79-4ab5-b75e-efc2020885b7" providerId="AD" clId="Web-{1ADB9E3D-3A81-49E3-82C7-A1AA4EB5CABB}" dt="2024-02-02T18:27:18.693" v="19"/>
        <pc:sldMkLst>
          <pc:docMk/>
          <pc:sldMk cId="497439677" sldId="259"/>
        </pc:sldMkLst>
      </pc:sldChg>
      <pc:sldChg chg="add ord">
        <pc:chgData name="Sarah Ganote" userId="S::sarah.ganote@sendtransmission.com::46230217-7f79-4ab5-b75e-efc2020885b7" providerId="AD" clId="Web-{1ADB9E3D-3A81-49E3-82C7-A1AA4EB5CABB}" dt="2024-02-02T18:24:25.082" v="5"/>
        <pc:sldMkLst>
          <pc:docMk/>
          <pc:sldMk cId="3378443910" sldId="260"/>
        </pc:sldMkLst>
      </pc:sldChg>
      <pc:sldChg chg="add ord">
        <pc:chgData name="Sarah Ganote" userId="S::sarah.ganote@sendtransmission.com::46230217-7f79-4ab5-b75e-efc2020885b7" providerId="AD" clId="Web-{1ADB9E3D-3A81-49E3-82C7-A1AA4EB5CABB}" dt="2024-02-02T18:27:29.584" v="21"/>
        <pc:sldMkLst>
          <pc:docMk/>
          <pc:sldMk cId="1875869549" sldId="261"/>
        </pc:sldMkLst>
      </pc:sldChg>
      <pc:sldChg chg="add del">
        <pc:chgData name="Sarah Ganote" userId="S::sarah.ganote@sendtransmission.com::46230217-7f79-4ab5-b75e-efc2020885b7" providerId="AD" clId="Web-{1ADB9E3D-3A81-49E3-82C7-A1AA4EB5CABB}" dt="2024-02-02T18:27:05.490" v="17"/>
        <pc:sldMkLst>
          <pc:docMk/>
          <pc:sldMk cId="3365672344" sldId="261"/>
        </pc:sldMkLst>
      </pc:sldChg>
      <pc:sldChg chg="add ord">
        <pc:chgData name="Sarah Ganote" userId="S::sarah.ganote@sendtransmission.com::46230217-7f79-4ab5-b75e-efc2020885b7" providerId="AD" clId="Web-{1ADB9E3D-3A81-49E3-82C7-A1AA4EB5CABB}" dt="2024-02-02T18:27:39.709" v="23"/>
        <pc:sldMkLst>
          <pc:docMk/>
          <pc:sldMk cId="483951310" sldId="262"/>
        </pc:sldMkLst>
      </pc:sldChg>
      <pc:sldChg chg="new del">
        <pc:chgData name="Sarah Ganote" userId="S::sarah.ganote@sendtransmission.com::46230217-7f79-4ab5-b75e-efc2020885b7" providerId="AD" clId="Web-{1ADB9E3D-3A81-49E3-82C7-A1AA4EB5CABB}" dt="2024-02-02T18:24:53.004" v="10"/>
        <pc:sldMkLst>
          <pc:docMk/>
          <pc:sldMk cId="2716189796" sldId="262"/>
        </pc:sldMkLst>
      </pc:sldChg>
      <pc:sldChg chg="add">
        <pc:chgData name="Sarah Ganote" userId="S::sarah.ganote@sendtransmission.com::46230217-7f79-4ab5-b75e-efc2020885b7" providerId="AD" clId="Web-{1ADB9E3D-3A81-49E3-82C7-A1AA4EB5CABB}" dt="2024-02-02T18:24:23.395" v="4"/>
        <pc:sldMkLst>
          <pc:docMk/>
          <pc:sldMk cId="2011464574" sldId="263"/>
        </pc:sldMkLst>
      </pc:sldChg>
      <pc:sldChg chg="add ord">
        <pc:chgData name="Sarah Ganote" userId="S::sarah.ganote@sendtransmission.com::46230217-7f79-4ab5-b75e-efc2020885b7" providerId="AD" clId="Web-{1ADB9E3D-3A81-49E3-82C7-A1AA4EB5CABB}" dt="2024-02-02T18:24:37.692" v="7"/>
        <pc:sldMkLst>
          <pc:docMk/>
          <pc:sldMk cId="681594329" sldId="264"/>
        </pc:sldMkLst>
      </pc:sldChg>
      <pc:sldChg chg="add ord">
        <pc:chgData name="Sarah Ganote" userId="S::sarah.ganote@sendtransmission.com::46230217-7f79-4ab5-b75e-efc2020885b7" providerId="AD" clId="Web-{1ADB9E3D-3A81-49E3-82C7-A1AA4EB5CABB}" dt="2024-02-02T18:24:50.332" v="9"/>
        <pc:sldMkLst>
          <pc:docMk/>
          <pc:sldMk cId="3447951484" sldId="265"/>
        </pc:sldMkLst>
      </pc:sldChg>
      <pc:sldChg chg="new del">
        <pc:chgData name="Sarah Ganote" userId="S::sarah.ganote@sendtransmission.com::46230217-7f79-4ab5-b75e-efc2020885b7" providerId="AD" clId="Web-{1ADB9E3D-3A81-49E3-82C7-A1AA4EB5CABB}" dt="2024-02-02T18:27:56.225" v="26"/>
        <pc:sldMkLst>
          <pc:docMk/>
          <pc:sldMk cId="2792259978" sldId="266"/>
        </pc:sldMkLst>
      </pc:sldChg>
      <pc:sldChg chg="add">
        <pc:chgData name="Sarah Ganote" userId="S::sarah.ganote@sendtransmission.com::46230217-7f79-4ab5-b75e-efc2020885b7" providerId="AD" clId="Web-{1ADB9E3D-3A81-49E3-82C7-A1AA4EB5CABB}" dt="2024-02-02T18:26:48.037" v="12"/>
        <pc:sldMkLst>
          <pc:docMk/>
          <pc:sldMk cId="3601353616" sldId="267"/>
        </pc:sldMkLst>
      </pc:sldChg>
      <pc:sldChg chg="modSp add">
        <pc:chgData name="Sarah Ganote" userId="S::sarah.ganote@sendtransmission.com::46230217-7f79-4ab5-b75e-efc2020885b7" providerId="AD" clId="Web-{1ADB9E3D-3A81-49E3-82C7-A1AA4EB5CABB}" dt="2024-02-02T18:27:02.803" v="16" actId="20577"/>
        <pc:sldMkLst>
          <pc:docMk/>
          <pc:sldMk cId="2265606032" sldId="268"/>
        </pc:sldMkLst>
        <pc:spChg chg="mod">
          <ac:chgData name="Sarah Ganote" userId="S::sarah.ganote@sendtransmission.com::46230217-7f79-4ab5-b75e-efc2020885b7" providerId="AD" clId="Web-{1ADB9E3D-3A81-49E3-82C7-A1AA4EB5CABB}" dt="2024-02-02T18:27:02.803" v="16" actId="20577"/>
          <ac:spMkLst>
            <pc:docMk/>
            <pc:sldMk cId="2265606032" sldId="268"/>
            <ac:spMk id="5" creationId="{65994699-DD51-6FD9-6536-93DA33672D7F}"/>
          </ac:spMkLst>
        </pc:spChg>
      </pc:sldChg>
      <pc:sldChg chg="add ord">
        <pc:chgData name="Sarah Ganote" userId="S::sarah.ganote@sendtransmission.com::46230217-7f79-4ab5-b75e-efc2020885b7" providerId="AD" clId="Web-{1ADB9E3D-3A81-49E3-82C7-A1AA4EB5CABB}" dt="2024-02-02T18:27:49.944" v="25"/>
        <pc:sldMkLst>
          <pc:docMk/>
          <pc:sldMk cId="3561683478"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sendtransmission-my.sharepoint.com/:p:/p/casey_berryman/Eb479WnypD9GiENbLZ-_WBwBP_Cn2VhlPWVD8QHdTlsQdg?e=57u1y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ackground pattern&#10;&#10;Description automatically generated">
            <a:extLst>
              <a:ext uri="{FF2B5EF4-FFF2-40B4-BE49-F238E27FC236}">
                <a16:creationId xmlns:a16="http://schemas.microsoft.com/office/drawing/2014/main" id="{190A62B7-E7DA-9BD1-4C04-39164CE71037}"/>
              </a:ext>
            </a:extLst>
          </p:cNvPr>
          <p:cNvPicPr>
            <a:picLocks noChangeAspect="1"/>
          </p:cNvPicPr>
          <p:nvPr/>
        </p:nvPicPr>
        <p:blipFill>
          <a:blip r:embed="rId2"/>
          <a:stretch>
            <a:fillRect/>
          </a:stretch>
        </p:blipFill>
        <p:spPr>
          <a:xfrm>
            <a:off x="0" y="-3490"/>
            <a:ext cx="12191999" cy="6864979"/>
          </a:xfrm>
          <a:prstGeom prst="rect">
            <a:avLst/>
          </a:prstGeom>
        </p:spPr>
      </p:pic>
      <p:pic>
        <p:nvPicPr>
          <p:cNvPr id="2" name="Picture 2" descr="Icon&#10;&#10;Description automatically generated">
            <a:extLst>
              <a:ext uri="{FF2B5EF4-FFF2-40B4-BE49-F238E27FC236}">
                <a16:creationId xmlns:a16="http://schemas.microsoft.com/office/drawing/2014/main" id="{E7996033-F16B-32BD-A991-5A45E0FFE9B8}"/>
              </a:ext>
            </a:extLst>
          </p:cNvPr>
          <p:cNvPicPr>
            <a:picLocks noChangeAspect="1"/>
          </p:cNvPicPr>
          <p:nvPr/>
        </p:nvPicPr>
        <p:blipFill>
          <a:blip r:embed="rId3"/>
          <a:stretch>
            <a:fillRect/>
          </a:stretch>
        </p:blipFill>
        <p:spPr>
          <a:xfrm>
            <a:off x="3165231" y="1747784"/>
            <a:ext cx="5861538" cy="2237019"/>
          </a:xfrm>
          <a:prstGeom prst="rect">
            <a:avLst/>
          </a:prstGeom>
        </p:spPr>
      </p:pic>
      <p:sp>
        <p:nvSpPr>
          <p:cNvPr id="5" name="Title 1">
            <a:extLst>
              <a:ext uri="{FF2B5EF4-FFF2-40B4-BE49-F238E27FC236}">
                <a16:creationId xmlns:a16="http://schemas.microsoft.com/office/drawing/2014/main" id="{65994699-DD51-6FD9-6536-93DA33672D7F}"/>
              </a:ext>
            </a:extLst>
          </p:cNvPr>
          <p:cNvSpPr>
            <a:spLocks noGrp="1"/>
          </p:cNvSpPr>
          <p:nvPr>
            <p:ph type="ctrTitle"/>
          </p:nvPr>
        </p:nvSpPr>
        <p:spPr>
          <a:xfrm>
            <a:off x="1675" y="4606350"/>
            <a:ext cx="12187812" cy="564383"/>
          </a:xfrm>
        </p:spPr>
        <p:txBody>
          <a:bodyPr>
            <a:noAutofit/>
          </a:bodyPr>
          <a:lstStyle/>
          <a:p>
            <a:r>
              <a:rPr lang="en-US" sz="2800" dirty="0" err="1">
                <a:solidFill>
                  <a:srgbClr val="FFFFFF"/>
                </a:solidFill>
                <a:latin typeface="League Spartan"/>
                <a:cs typeface="Calibri Light"/>
              </a:rPr>
              <a:t>FactoryTV</a:t>
            </a:r>
            <a:r>
              <a:rPr lang="en-US" sz="2800" dirty="0">
                <a:solidFill>
                  <a:srgbClr val="FFFFFF"/>
                </a:solidFill>
                <a:latin typeface="League Spartan"/>
                <a:cs typeface="Calibri Light"/>
              </a:rPr>
              <a:t> Setup Guide</a:t>
            </a:r>
          </a:p>
        </p:txBody>
      </p:sp>
    </p:spTree>
    <p:extLst>
      <p:ext uri="{BB962C8B-B14F-4D97-AF65-F5344CB8AC3E}">
        <p14:creationId xmlns:p14="http://schemas.microsoft.com/office/powerpoint/2010/main" val="226560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a:solidFill>
                  <a:srgbClr val="13223A"/>
                </a:solidFill>
                <a:latin typeface="League Spartan Medium"/>
                <a:cs typeface="Calibri Light"/>
              </a:rPr>
              <a:t>Check-In Kiosk</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endParaRPr lang="en-US">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60027"/>
            <a:ext cx="11481717" cy="14687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000">
                <a:solidFill>
                  <a:srgbClr val="000000"/>
                </a:solidFill>
                <a:latin typeface="League Spartan"/>
                <a:cs typeface="Arial"/>
              </a:rPr>
              <a:t>That’s it</a:t>
            </a:r>
            <a:r>
              <a:rPr lang="en-US" sz="2000">
                <a:solidFill>
                  <a:srgbClr val="000000"/>
                </a:solidFill>
                <a:latin typeface="League Spartan"/>
                <a:ea typeface="Open Sans"/>
                <a:cs typeface="Arial"/>
              </a:rPr>
              <a:t>, you're done!</a:t>
            </a:r>
            <a:endParaRPr lang="en-US" sz="2000">
              <a:latin typeface="League Spartan"/>
            </a:endParaRPr>
          </a:p>
          <a:p>
            <a:r>
              <a:rPr lang="en-US" sz="2000" i="1">
                <a:solidFill>
                  <a:srgbClr val="000000"/>
                </a:solidFill>
                <a:highlight>
                  <a:srgbClr val="FFFF00"/>
                </a:highlight>
                <a:latin typeface="League Spartan"/>
                <a:ea typeface="Open Sans"/>
                <a:cs typeface="Arial"/>
              </a:rPr>
              <a:t>Important Note!</a:t>
            </a:r>
            <a:endParaRPr lang="en-US" sz="2000">
              <a:highlight>
                <a:srgbClr val="FFFF00"/>
              </a:highlight>
              <a:latin typeface="League Spartan"/>
            </a:endParaRPr>
          </a:p>
          <a:p>
            <a:pPr algn="just"/>
            <a:br>
              <a:rPr lang="en-US" sz="2000"/>
            </a:br>
            <a:endParaRPr lang="en-US" sz="2000">
              <a:latin typeface="League Spartan"/>
            </a:endParaRPr>
          </a:p>
          <a:p>
            <a:pPr algn="just"/>
            <a:r>
              <a:rPr lang="en-US" sz="2000">
                <a:solidFill>
                  <a:srgbClr val="000000"/>
                </a:solidFill>
                <a:latin typeface="League Spartan"/>
                <a:ea typeface="Open Sans"/>
                <a:cs typeface="Arial"/>
              </a:rPr>
              <a:t>Your IT Network Security department may need to know Transmission device(s) will be installed on your network so they can adjust the firewall (our staff can confirm if this is needed). If this is needed:</a:t>
            </a:r>
            <a:endParaRPr lang="en-US" sz="2000">
              <a:latin typeface="League Spartan"/>
            </a:endParaRPr>
          </a:p>
          <a:p>
            <a:pPr marL="285750" indent="-285750" algn="just">
              <a:lnSpc>
                <a:spcPct val="150000"/>
              </a:lnSpc>
              <a:buFont typeface="Arial"/>
              <a:buChar char="•"/>
            </a:pPr>
            <a:r>
              <a:rPr lang="en-US" sz="2000">
                <a:solidFill>
                  <a:srgbClr val="000000"/>
                </a:solidFill>
                <a:latin typeface="League Spartan"/>
                <a:ea typeface="Open Sans"/>
                <a:cs typeface="Arial"/>
              </a:rPr>
              <a:t>Using the keyboard, press the </a:t>
            </a:r>
            <a:r>
              <a:rPr lang="en-US" sz="2000" b="1">
                <a:solidFill>
                  <a:srgbClr val="000000"/>
                </a:solidFill>
                <a:latin typeface="League Spartan"/>
                <a:ea typeface="Open Sans"/>
                <a:cs typeface="Arial"/>
              </a:rPr>
              <a:t>Windows </a:t>
            </a:r>
            <a:r>
              <a:rPr lang="en-US" sz="2000">
                <a:solidFill>
                  <a:srgbClr val="000000"/>
                </a:solidFill>
                <a:latin typeface="League Spartan"/>
                <a:ea typeface="Open Sans"/>
                <a:cs typeface="Arial"/>
              </a:rPr>
              <a:t>key then type </a:t>
            </a:r>
            <a:r>
              <a:rPr lang="en-US" sz="2000" b="1">
                <a:solidFill>
                  <a:srgbClr val="000000"/>
                </a:solidFill>
                <a:latin typeface="League Spartan"/>
                <a:ea typeface="Open Sans"/>
                <a:cs typeface="Arial"/>
              </a:rPr>
              <a:t>CMD </a:t>
            </a:r>
            <a:r>
              <a:rPr lang="en-US" sz="2000">
                <a:solidFill>
                  <a:srgbClr val="000000"/>
                </a:solidFill>
                <a:latin typeface="League Spartan"/>
                <a:ea typeface="Open Sans"/>
                <a:cs typeface="Arial"/>
              </a:rPr>
              <a:t>and select the </a:t>
            </a:r>
            <a:r>
              <a:rPr lang="en-US" sz="2000" b="1">
                <a:solidFill>
                  <a:srgbClr val="000000"/>
                </a:solidFill>
                <a:latin typeface="League Spartan"/>
                <a:ea typeface="Open Sans"/>
                <a:cs typeface="Arial"/>
              </a:rPr>
              <a:t>Command Prompt</a:t>
            </a:r>
            <a:r>
              <a:rPr lang="en-US" sz="2000">
                <a:solidFill>
                  <a:srgbClr val="000000"/>
                </a:solidFill>
                <a:latin typeface="League Spartan"/>
                <a:ea typeface="Open Sans"/>
                <a:cs typeface="Arial"/>
              </a:rPr>
              <a:t> option.</a:t>
            </a:r>
            <a:endParaRPr lang="en-US" sz="2000">
              <a:latin typeface="League Spartan"/>
            </a:endParaRPr>
          </a:p>
          <a:p>
            <a:pPr marL="285750" indent="-285750" algn="just">
              <a:lnSpc>
                <a:spcPct val="150000"/>
              </a:lnSpc>
              <a:buFont typeface="Arial"/>
              <a:buChar char="•"/>
            </a:pPr>
            <a:r>
              <a:rPr lang="en-US" sz="2000">
                <a:solidFill>
                  <a:srgbClr val="000000"/>
                </a:solidFill>
                <a:latin typeface="League Spartan"/>
                <a:ea typeface="Open Sans"/>
                <a:cs typeface="Arial"/>
              </a:rPr>
              <a:t>Type in </a:t>
            </a:r>
            <a:r>
              <a:rPr lang="en-US" sz="2000" b="1">
                <a:solidFill>
                  <a:srgbClr val="000000"/>
                </a:solidFill>
                <a:latin typeface="League Spartan"/>
                <a:ea typeface="Open Sans"/>
                <a:cs typeface="Arial"/>
              </a:rPr>
              <a:t>IPCONFIG </a:t>
            </a:r>
            <a:r>
              <a:rPr lang="en-US" sz="2000">
                <a:solidFill>
                  <a:srgbClr val="000000"/>
                </a:solidFill>
                <a:latin typeface="League Spartan"/>
                <a:ea typeface="Open Sans"/>
                <a:cs typeface="Arial"/>
              </a:rPr>
              <a:t>and write down the IPv4 address, send this to your IT.</a:t>
            </a:r>
            <a:endParaRPr lang="en-US" sz="2000">
              <a:latin typeface="League Spartan"/>
            </a:endParaRPr>
          </a:p>
          <a:p>
            <a:pPr algn="just"/>
            <a:endParaRPr lang="en-US" sz="2000">
              <a:latin typeface="League Spartan"/>
            </a:endParaRPr>
          </a:p>
          <a:p>
            <a:pPr algn="just"/>
            <a:br>
              <a:rPr lang="en-US" sz="2000" dirty="0">
                <a:latin typeface="League Spartan"/>
              </a:rPr>
            </a:br>
            <a:r>
              <a:rPr lang="en-US" sz="2000" dirty="0">
                <a:solidFill>
                  <a:srgbClr val="000000"/>
                </a:solidFill>
                <a:latin typeface="League Spartan"/>
                <a:ea typeface="Open Sans"/>
                <a:cs typeface="Arial"/>
              </a:rPr>
              <a:t>As always, feel free to call us at</a:t>
            </a:r>
            <a:r>
              <a:rPr lang="en-US" sz="2000" b="1" dirty="0">
                <a:solidFill>
                  <a:srgbClr val="000000"/>
                </a:solidFill>
                <a:latin typeface="League Spartan"/>
                <a:ea typeface="Open Sans"/>
                <a:cs typeface="Arial"/>
              </a:rPr>
              <a:t> 855-622-9369 x2 </a:t>
            </a:r>
            <a:r>
              <a:rPr lang="en-US" sz="2000" dirty="0">
                <a:solidFill>
                  <a:srgbClr val="000000"/>
                </a:solidFill>
                <a:latin typeface="League Spartan"/>
                <a:ea typeface="Open Sans"/>
                <a:cs typeface="Arial"/>
              </a:rPr>
              <a:t>or email us at </a:t>
            </a:r>
            <a:r>
              <a:rPr lang="en-US" sz="2000" b="1" dirty="0">
                <a:solidFill>
                  <a:srgbClr val="000000"/>
                </a:solidFill>
                <a:latin typeface="League Spartan"/>
                <a:ea typeface="Open Sans"/>
                <a:cs typeface="Arial"/>
              </a:rPr>
              <a:t>support@sendtransmission.com </a:t>
            </a:r>
            <a:r>
              <a:rPr lang="en-US" sz="2000" dirty="0">
                <a:solidFill>
                  <a:srgbClr val="000000"/>
                </a:solidFill>
                <a:latin typeface="League Spartan"/>
                <a:ea typeface="Open Sans"/>
                <a:cs typeface="Arial"/>
              </a:rPr>
              <a:t>if you </a:t>
            </a:r>
            <a:r>
              <a:rPr lang="en-US" sz="2000">
                <a:solidFill>
                  <a:srgbClr val="000000"/>
                </a:solidFill>
                <a:latin typeface="League Spartan"/>
                <a:ea typeface="Open Sans"/>
                <a:cs typeface="Arial"/>
              </a:rPr>
              <a:t>encounter any technical difficulties with your system. Thank you for your </a:t>
            </a:r>
            <a:r>
              <a:rPr lang="en-US" sz="2000" dirty="0">
                <a:latin typeface="League Spartan"/>
                <a:cs typeface="Arial"/>
              </a:rPr>
              <a:t>business</a:t>
            </a:r>
            <a:r>
              <a:rPr lang="en-US" sz="2000" dirty="0">
                <a:solidFill>
                  <a:srgbClr val="000000"/>
                </a:solidFill>
                <a:latin typeface="League Spartan"/>
                <a:ea typeface="Open Sans"/>
                <a:cs typeface="Arial"/>
              </a:rPr>
              <a:t>!</a:t>
            </a:r>
            <a:endParaRPr lang="en-US" sz="2000" dirty="0">
              <a:latin typeface="League Spartan"/>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356168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err="1">
                <a:solidFill>
                  <a:srgbClr val="13223A"/>
                </a:solidFill>
                <a:latin typeface="League Spartan Medium"/>
                <a:cs typeface="Calibri Light"/>
              </a:rPr>
              <a:t>FactoryTV</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13223A"/>
                </a:solidFill>
                <a:latin typeface="League Spartan SemiBold"/>
                <a:cs typeface="Calibri Light"/>
              </a:rPr>
              <a:t>Setup Guide</a:t>
            </a:r>
            <a:endParaRPr lang="en-US" dirty="0">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60027"/>
            <a:ext cx="12274197" cy="5009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000000"/>
                </a:solidFill>
                <a:latin typeface="League Spartan"/>
                <a:cs typeface="Arial"/>
              </a:rPr>
              <a:t>Congratulations</a:t>
            </a:r>
            <a:r>
              <a:rPr lang="en-US" sz="2000">
                <a:solidFill>
                  <a:srgbClr val="000000"/>
                </a:solidFill>
                <a:latin typeface="League Spartan"/>
                <a:ea typeface="Open Sans"/>
                <a:cs typeface="Arial"/>
              </a:rPr>
              <a:t> on the purchase of your Transmission products!</a:t>
            </a:r>
            <a:endParaRPr lang="en-US" sz="2000">
              <a:latin typeface="League Spartan"/>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2"/>
          <a:stretch>
            <a:fillRect/>
          </a:stretch>
        </p:blipFill>
        <p:spPr>
          <a:xfrm>
            <a:off x="9971314" y="6377055"/>
            <a:ext cx="1872343" cy="330518"/>
          </a:xfrm>
          <a:prstGeom prst="rect">
            <a:avLst/>
          </a:prstGeom>
        </p:spPr>
      </p:pic>
      <p:sp>
        <p:nvSpPr>
          <p:cNvPr id="12" name="Title 1">
            <a:extLst>
              <a:ext uri="{FF2B5EF4-FFF2-40B4-BE49-F238E27FC236}">
                <a16:creationId xmlns:a16="http://schemas.microsoft.com/office/drawing/2014/main" id="{FCE3766E-2D83-F76E-C2D1-F064E44DC3BC}"/>
              </a:ext>
            </a:extLst>
          </p:cNvPr>
          <p:cNvSpPr txBox="1">
            <a:spLocks/>
          </p:cNvSpPr>
          <p:nvPr/>
        </p:nvSpPr>
        <p:spPr>
          <a:xfrm>
            <a:off x="410977" y="2638206"/>
            <a:ext cx="6993537" cy="143825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latin typeface="League Spartan"/>
                <a:ea typeface="Open Sans"/>
                <a:cs typeface="Calibri"/>
              </a:rPr>
              <a:t>This Minix mini-pc has been preconfigured with your </a:t>
            </a:r>
            <a:r>
              <a:rPr lang="en-US" sz="2000" err="1">
                <a:latin typeface="League Spartan"/>
                <a:ea typeface="Open Sans"/>
                <a:cs typeface="Calibri"/>
              </a:rPr>
              <a:t>FactoryTV</a:t>
            </a:r>
            <a:r>
              <a:rPr lang="en-US" sz="2000">
                <a:latin typeface="League Spartan"/>
                <a:ea typeface="Open Sans"/>
                <a:cs typeface="Calibri"/>
              </a:rPr>
              <a:t>.  </a:t>
            </a:r>
            <a:endParaRPr lang="en-US" sz="2000">
              <a:latin typeface="League Spartan"/>
              <a:cs typeface="Calibri"/>
            </a:endParaRPr>
          </a:p>
          <a:p>
            <a:pPr algn="l"/>
            <a:endParaRPr lang="en-US" sz="2000">
              <a:latin typeface="League Spartan"/>
              <a:ea typeface="Open Sans"/>
              <a:cs typeface="Calibri"/>
            </a:endParaRPr>
          </a:p>
          <a:p>
            <a:pPr algn="l"/>
            <a:r>
              <a:rPr lang="en-US" sz="2000">
                <a:latin typeface="League Spartan"/>
                <a:ea typeface="Open Sans"/>
                <a:cs typeface="Calibri"/>
              </a:rPr>
              <a:t>If connected directly to a hardwired network jack, it should play automatically.  If it doesn’t skip to bottom this guide.</a:t>
            </a:r>
            <a:endParaRPr lang="en-US" sz="2000">
              <a:latin typeface="League Spartan"/>
              <a:cs typeface="Calibri"/>
            </a:endParaRPr>
          </a:p>
          <a:p>
            <a:pPr algn="l"/>
            <a:endParaRPr lang="en-US" sz="2000">
              <a:latin typeface="League Spartan"/>
              <a:ea typeface="Open Sans"/>
              <a:cs typeface="Calibri"/>
            </a:endParaRPr>
          </a:p>
          <a:p>
            <a:pPr algn="l"/>
            <a:r>
              <a:rPr lang="en-US" sz="2000">
                <a:latin typeface="League Spartan"/>
                <a:ea typeface="Open Sans"/>
                <a:cs typeface="Calibri"/>
              </a:rPr>
              <a:t>If connecting to your company’s </a:t>
            </a:r>
            <a:r>
              <a:rPr lang="en-US" sz="2000" err="1">
                <a:latin typeface="League Spartan"/>
                <a:ea typeface="Open Sans"/>
                <a:cs typeface="Calibri"/>
              </a:rPr>
              <a:t>WiFi</a:t>
            </a:r>
            <a:r>
              <a:rPr lang="en-US" sz="2000">
                <a:latin typeface="League Spartan"/>
                <a:ea typeface="Open Sans"/>
                <a:cs typeface="Calibri"/>
              </a:rPr>
              <a:t>, use the provided keypad to connect the </a:t>
            </a:r>
            <a:r>
              <a:rPr lang="en-US" sz="2000" err="1">
                <a:latin typeface="League Spartan"/>
                <a:ea typeface="Open Sans"/>
                <a:cs typeface="Calibri"/>
              </a:rPr>
              <a:t>WiFi</a:t>
            </a:r>
            <a:r>
              <a:rPr lang="en-US" sz="2000">
                <a:latin typeface="League Spartan"/>
                <a:ea typeface="Open Sans"/>
                <a:cs typeface="Calibri"/>
              </a:rPr>
              <a:t>.</a:t>
            </a:r>
          </a:p>
          <a:p>
            <a:pPr algn="l"/>
            <a:endParaRPr lang="en-US" sz="2000">
              <a:latin typeface="League Spartan"/>
              <a:ea typeface="Open Sans"/>
              <a:cs typeface="Calibri"/>
            </a:endParaRPr>
          </a:p>
          <a:p>
            <a:pPr algn="l"/>
            <a:r>
              <a:rPr lang="en-US" sz="2000">
                <a:latin typeface="League Spartan"/>
                <a:ea typeface="Open Sans"/>
                <a:cs typeface="Calibri"/>
              </a:rPr>
              <a:t>Remove USB receiver from battery compartment and place in media player.</a:t>
            </a:r>
            <a:endParaRPr lang="en-US" sz="2000">
              <a:latin typeface="League Spartan"/>
              <a:cs typeface="Calibri"/>
            </a:endParaRPr>
          </a:p>
          <a:p>
            <a:pPr algn="l"/>
            <a:r>
              <a:rPr lang="en-US" sz="2000">
                <a:latin typeface="League Spartan"/>
                <a:ea typeface="Open Sans"/>
                <a:cs typeface="Calibri"/>
              </a:rPr>
              <a:t>      (not the TV)  Cable is for charging only.</a:t>
            </a:r>
            <a:endParaRPr lang="en-US" sz="2000">
              <a:latin typeface="League Spartan"/>
              <a:cs typeface="Calibri"/>
            </a:endParaRPr>
          </a:p>
          <a:p>
            <a:pPr algn="l"/>
            <a:endParaRPr lang="en-US" sz="2000">
              <a:latin typeface="League Spartan"/>
              <a:ea typeface="Open Sans"/>
              <a:cs typeface="Calibri"/>
            </a:endParaRPr>
          </a:p>
          <a:p>
            <a:pPr algn="l"/>
            <a:r>
              <a:rPr lang="en-US" sz="2000">
                <a:latin typeface="League Spartan"/>
                <a:ea typeface="Open Sans"/>
                <a:cs typeface="Calibri"/>
              </a:rPr>
              <a:t>Turn the keypad on.  Switch on top edge.</a:t>
            </a:r>
          </a:p>
          <a:p>
            <a:pPr algn="l"/>
            <a:endParaRPr lang="en-US" sz="2000">
              <a:latin typeface="League Spartan"/>
              <a:ea typeface="Open Sans"/>
              <a:cs typeface="Calibri"/>
            </a:endParaRPr>
          </a:p>
          <a:p>
            <a:pPr algn="l"/>
            <a:endParaRPr lang="en-US" sz="2000">
              <a:latin typeface="League Spartan"/>
              <a:ea typeface="Open Sans"/>
              <a:cs typeface="Calibri"/>
            </a:endParaRPr>
          </a:p>
          <a:p>
            <a:pPr algn="l"/>
            <a:endParaRPr lang="en-US" sz="2000">
              <a:latin typeface="League Spartan"/>
            </a:endParaRPr>
          </a:p>
          <a:p>
            <a:pPr algn="l"/>
            <a:endParaRPr lang="en-US" sz="2000">
              <a:latin typeface="League Spartan"/>
              <a:ea typeface="Open Sans"/>
              <a:cs typeface="Arial"/>
            </a:endParaRPr>
          </a:p>
        </p:txBody>
      </p:sp>
      <p:pic>
        <p:nvPicPr>
          <p:cNvPr id="4" name="Picture 3" descr="A black keyboard with buttons and a usb cable&#10;&#10;Description automatically generated">
            <a:extLst>
              <a:ext uri="{FF2B5EF4-FFF2-40B4-BE49-F238E27FC236}">
                <a16:creationId xmlns:a16="http://schemas.microsoft.com/office/drawing/2014/main" id="{48CA595F-E863-A3DF-6F12-79113701A18E}"/>
              </a:ext>
            </a:extLst>
          </p:cNvPr>
          <p:cNvPicPr>
            <a:picLocks noChangeAspect="1"/>
          </p:cNvPicPr>
          <p:nvPr/>
        </p:nvPicPr>
        <p:blipFill>
          <a:blip r:embed="rId3"/>
          <a:stretch>
            <a:fillRect/>
          </a:stretch>
        </p:blipFill>
        <p:spPr>
          <a:xfrm>
            <a:off x="7396205" y="2316198"/>
            <a:ext cx="4800513" cy="3688080"/>
          </a:xfrm>
          <a:prstGeom prst="rect">
            <a:avLst/>
          </a:prstGeom>
        </p:spPr>
      </p:pic>
    </p:spTree>
    <p:extLst>
      <p:ext uri="{BB962C8B-B14F-4D97-AF65-F5344CB8AC3E}">
        <p14:creationId xmlns:p14="http://schemas.microsoft.com/office/powerpoint/2010/main" val="337844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err="1">
                <a:solidFill>
                  <a:srgbClr val="13223A"/>
                </a:solidFill>
                <a:latin typeface="League Spartan Medium"/>
                <a:cs typeface="Calibri Light"/>
              </a:rPr>
              <a:t>FactoryTV</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endParaRPr lang="en-US">
              <a:solidFill>
                <a:srgbClr val="13223A"/>
              </a:solidFill>
              <a:latin typeface="League Spartan SemiBold"/>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12" name="Title 1">
            <a:extLst>
              <a:ext uri="{FF2B5EF4-FFF2-40B4-BE49-F238E27FC236}">
                <a16:creationId xmlns:a16="http://schemas.microsoft.com/office/drawing/2014/main" id="{FCE3766E-2D83-F76E-C2D1-F064E44DC3BC}"/>
              </a:ext>
            </a:extLst>
          </p:cNvPr>
          <p:cNvSpPr txBox="1">
            <a:spLocks/>
          </p:cNvSpPr>
          <p:nvPr/>
        </p:nvSpPr>
        <p:spPr>
          <a:xfrm>
            <a:off x="410977" y="1914306"/>
            <a:ext cx="11420757" cy="44633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latin typeface="League Spartan"/>
                <a:ea typeface="Open Sans"/>
                <a:cs typeface="Calibri"/>
              </a:rPr>
              <a:t>Press </a:t>
            </a:r>
            <a:r>
              <a:rPr lang="en-US" sz="2000" b="1">
                <a:latin typeface="League Spartan"/>
                <a:ea typeface="Open Sans"/>
                <a:cs typeface="Calibri"/>
              </a:rPr>
              <a:t>CTRL-SHIFT-Q</a:t>
            </a:r>
            <a:r>
              <a:rPr lang="en-US" sz="2000">
                <a:latin typeface="League Spartan"/>
                <a:ea typeface="Open Sans"/>
                <a:cs typeface="Calibri"/>
              </a:rPr>
              <a:t> to stop the program and it should show a Windows desktop background, </a:t>
            </a:r>
            <a:endParaRPr lang="en-US">
              <a:latin typeface="Calibri Light" panose="020F0302020204030204"/>
              <a:ea typeface="Open Sans"/>
              <a:cs typeface="Calibri Light" panose="020F0302020204030204"/>
            </a:endParaRPr>
          </a:p>
          <a:p>
            <a:pPr algn="l"/>
            <a:r>
              <a:rPr lang="en-US" sz="2000">
                <a:latin typeface="League Spartan"/>
                <a:ea typeface="Open Sans"/>
                <a:cs typeface="Calibri"/>
              </a:rPr>
              <a:t>with  “Call for Support”.</a:t>
            </a:r>
            <a:endParaRPr lang="en-US">
              <a:cs typeface="Calibri Light"/>
            </a:endParaRPr>
          </a:p>
          <a:p>
            <a:pPr algn="l"/>
            <a:endParaRPr lang="en-US" sz="2000">
              <a:latin typeface="League Spartan"/>
              <a:ea typeface="Open Sans"/>
              <a:cs typeface="Calibri"/>
            </a:endParaRPr>
          </a:p>
          <a:p>
            <a:pPr algn="l"/>
            <a:r>
              <a:rPr lang="en-US" sz="2000">
                <a:latin typeface="League Spartan"/>
                <a:ea typeface="Open Sans"/>
                <a:cs typeface="Calibri"/>
              </a:rPr>
              <a:t>Press the </a:t>
            </a:r>
            <a:r>
              <a:rPr lang="en-US" sz="2000" b="1">
                <a:latin typeface="League Spartan"/>
                <a:ea typeface="Open Sans"/>
                <a:cs typeface="Calibri"/>
              </a:rPr>
              <a:t>WIN</a:t>
            </a:r>
            <a:r>
              <a:rPr lang="en-US" sz="2000">
                <a:latin typeface="League Spartan"/>
                <a:ea typeface="Open Sans"/>
                <a:cs typeface="Calibri"/>
              </a:rPr>
              <a:t> key to unhide the Start button.  Use square track pad for the mouse and the buttons on left for Left and Right mouse clicking.</a:t>
            </a:r>
          </a:p>
          <a:p>
            <a:pPr algn="l"/>
            <a:endParaRPr lang="en-US" sz="2000">
              <a:latin typeface="League Spartan"/>
            </a:endParaRPr>
          </a:p>
          <a:p>
            <a:pPr algn="l"/>
            <a:r>
              <a:rPr lang="en-US" sz="2000">
                <a:latin typeface="League Spartan"/>
                <a:ea typeface="Open Sans"/>
                <a:cs typeface="Calibri"/>
              </a:rPr>
              <a:t>Click on the network icon on far lower right corner of the screen, near the date time to access the </a:t>
            </a:r>
            <a:r>
              <a:rPr lang="en-US" sz="2000" err="1">
                <a:latin typeface="League Spartan"/>
                <a:ea typeface="Open Sans"/>
                <a:cs typeface="Calibri"/>
              </a:rPr>
              <a:t>WiFi</a:t>
            </a:r>
            <a:r>
              <a:rPr lang="en-US" sz="2000">
                <a:latin typeface="League Spartan"/>
                <a:ea typeface="Open Sans"/>
                <a:cs typeface="Calibri"/>
              </a:rPr>
              <a:t> options.</a:t>
            </a:r>
          </a:p>
          <a:p>
            <a:pPr algn="l"/>
            <a:endParaRPr lang="en-US" sz="2000">
              <a:latin typeface="League Spartan"/>
              <a:ea typeface="Open Sans"/>
              <a:cs typeface="Calibri"/>
            </a:endParaRPr>
          </a:p>
          <a:p>
            <a:pPr algn="l"/>
            <a:endParaRPr lang="en-US" sz="2000">
              <a:latin typeface="League Spartan"/>
              <a:ea typeface="Open Sans"/>
              <a:cs typeface="Calibri"/>
            </a:endParaRPr>
          </a:p>
          <a:p>
            <a:pPr algn="l"/>
            <a:endParaRPr lang="en-US" sz="2000">
              <a:latin typeface="League Spartan"/>
              <a:ea typeface="Open Sans"/>
              <a:cs typeface="Calibri"/>
            </a:endParaRPr>
          </a:p>
          <a:p>
            <a:pPr algn="l"/>
            <a:endParaRPr lang="en-US" sz="2000">
              <a:latin typeface="League Spartan"/>
              <a:ea typeface="Open Sans"/>
              <a:cs typeface="Calibri"/>
            </a:endParaRPr>
          </a:p>
          <a:p>
            <a:pPr algn="l"/>
            <a:r>
              <a:rPr lang="en-US" sz="2000">
                <a:latin typeface="League Spartan"/>
                <a:ea typeface="Open Sans"/>
                <a:cs typeface="Calibri"/>
              </a:rPr>
              <a:t>Connect to your company’s </a:t>
            </a:r>
            <a:r>
              <a:rPr lang="en-US" sz="2000" err="1">
                <a:latin typeface="League Spartan"/>
                <a:ea typeface="Open Sans"/>
                <a:cs typeface="Calibri"/>
              </a:rPr>
              <a:t>WiFi</a:t>
            </a:r>
            <a:r>
              <a:rPr lang="en-US" sz="2000">
                <a:latin typeface="League Spartan"/>
                <a:ea typeface="Open Sans"/>
                <a:cs typeface="Calibri"/>
              </a:rPr>
              <a:t>.</a:t>
            </a:r>
          </a:p>
          <a:p>
            <a:pPr algn="l"/>
            <a:endParaRPr lang="en-US" sz="2000">
              <a:latin typeface="League Spartan"/>
              <a:ea typeface="Open Sans"/>
              <a:cs typeface="Calibri"/>
            </a:endParaRPr>
          </a:p>
          <a:p>
            <a:pPr algn="l"/>
            <a:r>
              <a:rPr lang="en-US" sz="2000">
                <a:latin typeface="League Spartan"/>
                <a:ea typeface="Open Sans"/>
                <a:cs typeface="Calibri"/>
              </a:rPr>
              <a:t>Once connected run </a:t>
            </a:r>
            <a:r>
              <a:rPr lang="en-US" sz="2000" b="1" err="1">
                <a:latin typeface="League Spartan"/>
                <a:ea typeface="Open Sans"/>
                <a:cs typeface="Calibri"/>
              </a:rPr>
              <a:t>TransmissionPlayer</a:t>
            </a:r>
            <a:r>
              <a:rPr lang="en-US" sz="2000" b="1">
                <a:latin typeface="League Spartan"/>
                <a:ea typeface="Open Sans"/>
                <a:cs typeface="Calibri"/>
              </a:rPr>
              <a:t> </a:t>
            </a:r>
            <a:r>
              <a:rPr lang="en-US" sz="2000">
                <a:latin typeface="League Spartan"/>
                <a:ea typeface="Open Sans"/>
                <a:cs typeface="Calibri"/>
              </a:rPr>
              <a:t>shortcut on the main screen.</a:t>
            </a:r>
          </a:p>
        </p:txBody>
      </p:sp>
      <p:pic>
        <p:nvPicPr>
          <p:cNvPr id="4" name="Picture 3" descr="A screenshot of a phone&#10;&#10;Description automatically generated">
            <a:extLst>
              <a:ext uri="{FF2B5EF4-FFF2-40B4-BE49-F238E27FC236}">
                <a16:creationId xmlns:a16="http://schemas.microsoft.com/office/drawing/2014/main" id="{716E9F01-E274-D336-D3FC-3C5CAC4AC626}"/>
              </a:ext>
            </a:extLst>
          </p:cNvPr>
          <p:cNvPicPr>
            <a:picLocks noChangeAspect="1"/>
          </p:cNvPicPr>
          <p:nvPr/>
        </p:nvPicPr>
        <p:blipFill>
          <a:blip r:embed="rId4"/>
          <a:stretch>
            <a:fillRect/>
          </a:stretch>
        </p:blipFill>
        <p:spPr>
          <a:xfrm>
            <a:off x="486728" y="4288155"/>
            <a:ext cx="2105025" cy="704850"/>
          </a:xfrm>
          <a:prstGeom prst="rect">
            <a:avLst/>
          </a:prstGeom>
        </p:spPr>
      </p:pic>
      <p:pic>
        <p:nvPicPr>
          <p:cNvPr id="6" name="Picture 5" descr="A blue background with white text and a yellow logo&#10;&#10;Description automatically generated">
            <a:extLst>
              <a:ext uri="{FF2B5EF4-FFF2-40B4-BE49-F238E27FC236}">
                <a16:creationId xmlns:a16="http://schemas.microsoft.com/office/drawing/2014/main" id="{969A911E-7909-0865-4C12-C36656572459}"/>
              </a:ext>
            </a:extLst>
          </p:cNvPr>
          <p:cNvPicPr>
            <a:picLocks noChangeAspect="1"/>
          </p:cNvPicPr>
          <p:nvPr/>
        </p:nvPicPr>
        <p:blipFill>
          <a:blip r:embed="rId5"/>
          <a:stretch>
            <a:fillRect/>
          </a:stretch>
        </p:blipFill>
        <p:spPr>
          <a:xfrm>
            <a:off x="7795260" y="4288260"/>
            <a:ext cx="4396740" cy="2784900"/>
          </a:xfrm>
          <a:prstGeom prst="rect">
            <a:avLst/>
          </a:prstGeom>
        </p:spPr>
      </p:pic>
    </p:spTree>
    <p:extLst>
      <p:ext uri="{BB962C8B-B14F-4D97-AF65-F5344CB8AC3E}">
        <p14:creationId xmlns:p14="http://schemas.microsoft.com/office/powerpoint/2010/main" val="201146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err="1">
                <a:solidFill>
                  <a:srgbClr val="13223A"/>
                </a:solidFill>
                <a:latin typeface="League Spartan Medium"/>
                <a:cs typeface="Calibri Light"/>
              </a:rPr>
              <a:t>FactoryTV</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endParaRPr lang="en-US">
              <a:solidFill>
                <a:srgbClr val="13223A"/>
              </a:solidFill>
              <a:latin typeface="League Spartan SemiBold"/>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12" name="Title 1">
            <a:extLst>
              <a:ext uri="{FF2B5EF4-FFF2-40B4-BE49-F238E27FC236}">
                <a16:creationId xmlns:a16="http://schemas.microsoft.com/office/drawing/2014/main" id="{FCE3766E-2D83-F76E-C2D1-F064E44DC3BC}"/>
              </a:ext>
            </a:extLst>
          </p:cNvPr>
          <p:cNvSpPr txBox="1">
            <a:spLocks/>
          </p:cNvSpPr>
          <p:nvPr/>
        </p:nvSpPr>
        <p:spPr>
          <a:xfrm>
            <a:off x="410977" y="2158146"/>
            <a:ext cx="11420757" cy="421955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latin typeface="League Spartan"/>
                <a:ea typeface="Open Sans"/>
                <a:cs typeface="Calibri"/>
              </a:rPr>
              <a:t>If it hardwired and is not playing the </a:t>
            </a:r>
            <a:r>
              <a:rPr lang="en-US" sz="2000" err="1">
                <a:latin typeface="League Spartan"/>
                <a:ea typeface="Open Sans"/>
                <a:cs typeface="Calibri"/>
              </a:rPr>
              <a:t>FactoryTV</a:t>
            </a:r>
            <a:r>
              <a:rPr lang="en-US" sz="2000">
                <a:latin typeface="League Spartan"/>
                <a:ea typeface="Open Sans"/>
                <a:cs typeface="Calibri"/>
              </a:rPr>
              <a:t> there may be a problem with the network jack or a potential firewall issue.  Use the same steps above to close the program.  Press WIN and select the </a:t>
            </a:r>
            <a:r>
              <a:rPr lang="en-US" sz="2000" b="1">
                <a:latin typeface="League Spartan"/>
                <a:ea typeface="Open Sans"/>
                <a:cs typeface="Calibri"/>
              </a:rPr>
              <a:t>Command Prompt</a:t>
            </a:r>
            <a:r>
              <a:rPr lang="en-US" sz="2000">
                <a:latin typeface="League Spartan"/>
                <a:ea typeface="Open Sans"/>
                <a:cs typeface="Calibri"/>
              </a:rPr>
              <a:t> program.  </a:t>
            </a:r>
          </a:p>
        </p:txBody>
      </p:sp>
      <p:pic>
        <p:nvPicPr>
          <p:cNvPr id="6" name="Picture 5" descr="A screenshot of a computer&#10;&#10;Description automatically generated">
            <a:extLst>
              <a:ext uri="{FF2B5EF4-FFF2-40B4-BE49-F238E27FC236}">
                <a16:creationId xmlns:a16="http://schemas.microsoft.com/office/drawing/2014/main" id="{70E25C8D-C2C1-D1E8-D1EC-9F88903FD922}"/>
              </a:ext>
            </a:extLst>
          </p:cNvPr>
          <p:cNvPicPr>
            <a:picLocks noChangeAspect="1"/>
          </p:cNvPicPr>
          <p:nvPr/>
        </p:nvPicPr>
        <p:blipFill>
          <a:blip r:embed="rId4"/>
          <a:stretch>
            <a:fillRect/>
          </a:stretch>
        </p:blipFill>
        <p:spPr>
          <a:xfrm>
            <a:off x="510540" y="3161242"/>
            <a:ext cx="7802880" cy="3293956"/>
          </a:xfrm>
          <a:prstGeom prst="rect">
            <a:avLst/>
          </a:prstGeom>
        </p:spPr>
      </p:pic>
    </p:spTree>
    <p:extLst>
      <p:ext uri="{BB962C8B-B14F-4D97-AF65-F5344CB8AC3E}">
        <p14:creationId xmlns:p14="http://schemas.microsoft.com/office/powerpoint/2010/main" val="68159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err="1">
                <a:solidFill>
                  <a:srgbClr val="13223A"/>
                </a:solidFill>
                <a:latin typeface="League Spartan Medium"/>
                <a:cs typeface="Calibri Light"/>
              </a:rPr>
              <a:t>FactoryTV</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endParaRPr lang="en-US">
              <a:solidFill>
                <a:srgbClr val="13223A"/>
              </a:solidFill>
              <a:latin typeface="League Spartan SemiBold"/>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12" name="Title 1">
            <a:extLst>
              <a:ext uri="{FF2B5EF4-FFF2-40B4-BE49-F238E27FC236}">
                <a16:creationId xmlns:a16="http://schemas.microsoft.com/office/drawing/2014/main" id="{FCE3766E-2D83-F76E-C2D1-F064E44DC3BC}"/>
              </a:ext>
            </a:extLst>
          </p:cNvPr>
          <p:cNvSpPr txBox="1">
            <a:spLocks/>
          </p:cNvSpPr>
          <p:nvPr/>
        </p:nvSpPr>
        <p:spPr>
          <a:xfrm>
            <a:off x="410977" y="2158146"/>
            <a:ext cx="11420757" cy="421955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latin typeface="League Spartan"/>
                <a:ea typeface="Open Sans"/>
                <a:cs typeface="Calibri"/>
              </a:rPr>
              <a:t>Type </a:t>
            </a:r>
            <a:r>
              <a:rPr lang="en-US" sz="2000" b="1">
                <a:latin typeface="League Spartan"/>
                <a:ea typeface="Open Sans"/>
                <a:cs typeface="Calibri"/>
              </a:rPr>
              <a:t>IPCONFIG</a:t>
            </a:r>
            <a:r>
              <a:rPr lang="en-US" sz="2000">
                <a:latin typeface="League Spartan"/>
                <a:ea typeface="Open Sans"/>
                <a:cs typeface="Calibri"/>
              </a:rPr>
              <a:t> , note the IP addresses and provide them to your IT/Network team, along with the </a:t>
            </a:r>
            <a:r>
              <a:rPr lang="en-US" sz="2000">
                <a:latin typeface="League Spartan"/>
                <a:ea typeface="Open Sans"/>
                <a:cs typeface="Calibri"/>
                <a:hlinkClick r:id="rId4"/>
              </a:rPr>
              <a:t>Transmission Network Requirements document</a:t>
            </a:r>
            <a:r>
              <a:rPr lang="en-US" sz="2000">
                <a:latin typeface="League Spartan"/>
                <a:ea typeface="Open Sans"/>
                <a:cs typeface="Calibri"/>
              </a:rPr>
              <a:t>.</a:t>
            </a:r>
          </a:p>
          <a:p>
            <a:pPr algn="l"/>
            <a:endParaRPr lang="en-US" sz="2000">
              <a:latin typeface="League Spartan"/>
              <a:ea typeface="Open Sans"/>
              <a:cs typeface="Calibri"/>
            </a:endParaRPr>
          </a:p>
          <a:p>
            <a:pPr algn="l"/>
            <a:endParaRPr lang="en-US" sz="2000">
              <a:latin typeface="League Spartan"/>
              <a:ea typeface="Open Sans"/>
              <a:cs typeface="Calibri"/>
            </a:endParaRPr>
          </a:p>
          <a:p>
            <a:pPr algn="l"/>
            <a:endParaRPr lang="en-US" sz="2000">
              <a:latin typeface="League Spartan"/>
              <a:ea typeface="Open Sans"/>
              <a:cs typeface="Calibri"/>
            </a:endParaRPr>
          </a:p>
          <a:p>
            <a:pPr algn="l"/>
            <a:endParaRPr lang="en-US" sz="2000">
              <a:latin typeface="League Spartan"/>
              <a:ea typeface="Open Sans"/>
              <a:cs typeface="Calibri"/>
            </a:endParaRPr>
          </a:p>
          <a:p>
            <a:pPr algn="l"/>
            <a:endParaRPr lang="en-US" sz="2000">
              <a:latin typeface="League Spartan"/>
              <a:ea typeface="Open Sans"/>
              <a:cs typeface="Calibri"/>
            </a:endParaRPr>
          </a:p>
          <a:p>
            <a:pPr algn="l"/>
            <a:r>
              <a:rPr lang="en-US" sz="2000">
                <a:latin typeface="League Spartan"/>
                <a:ea typeface="Open Sans"/>
                <a:cs typeface="Calibri"/>
              </a:rPr>
              <a:t>   Connection-specific DNS Suffix  . : Eyeconic.tv</a:t>
            </a:r>
          </a:p>
          <a:p>
            <a:pPr algn="l"/>
            <a:r>
              <a:rPr lang="en-US" sz="2000">
                <a:latin typeface="League Spartan"/>
                <a:ea typeface="Open Sans"/>
                <a:cs typeface="Calibri"/>
              </a:rPr>
              <a:t>   Link-local IPv6 Address . . . . . : fe80::80ea:e1d9:addb:572a%13</a:t>
            </a:r>
          </a:p>
          <a:p>
            <a:pPr algn="l"/>
            <a:r>
              <a:rPr lang="en-US" sz="2000">
                <a:latin typeface="League Spartan"/>
                <a:ea typeface="Open Sans"/>
                <a:cs typeface="Calibri"/>
              </a:rPr>
              <a:t>   IPv4 Address. . . . . . . . . . . : 192.168.7.102</a:t>
            </a:r>
          </a:p>
          <a:p>
            <a:pPr algn="l"/>
            <a:r>
              <a:rPr lang="en-US" sz="2000">
                <a:latin typeface="League Spartan"/>
                <a:ea typeface="Open Sans"/>
                <a:cs typeface="Calibri"/>
              </a:rPr>
              <a:t>   Subnet Mask . . . . . . . . . . . : 255.255.255.0</a:t>
            </a:r>
          </a:p>
          <a:p>
            <a:pPr algn="l"/>
            <a:r>
              <a:rPr lang="en-US" sz="2000">
                <a:latin typeface="League Spartan"/>
                <a:ea typeface="Open Sans"/>
                <a:cs typeface="Calibri"/>
              </a:rPr>
              <a:t>   Default Gateway . . . . . . . . . : 192.168.7.1</a:t>
            </a:r>
          </a:p>
          <a:p>
            <a:pPr algn="l"/>
            <a:endParaRPr lang="en-US" sz="2000">
              <a:latin typeface="League Spartan"/>
              <a:ea typeface="Open Sans"/>
              <a:cs typeface="Calibri"/>
            </a:endParaRPr>
          </a:p>
          <a:p>
            <a:pPr algn="l"/>
            <a:r>
              <a:rPr lang="en-US" sz="2000">
                <a:latin typeface="League Spartan"/>
                <a:ea typeface="Open Sans"/>
                <a:cs typeface="Calibri"/>
              </a:rPr>
              <a:t>If you have any questions, call us at</a:t>
            </a:r>
            <a:r>
              <a:rPr lang="en-US" sz="2000" b="1">
                <a:latin typeface="League Spartan"/>
                <a:ea typeface="Open Sans"/>
                <a:cs typeface="Calibri"/>
              </a:rPr>
              <a:t> 855-622-9369 x2</a:t>
            </a:r>
            <a:r>
              <a:rPr lang="en-US" sz="2000">
                <a:latin typeface="League Spartan"/>
                <a:ea typeface="Open Sans"/>
                <a:cs typeface="Calibri"/>
              </a:rPr>
              <a:t> and Transmission IT staff can assist you. </a:t>
            </a:r>
            <a:endParaRPr lang="en-US">
              <a:latin typeface="Calibri Light" panose="020F0302020204030204"/>
              <a:ea typeface="Open Sans"/>
              <a:cs typeface="Calibri Light" panose="020F0302020204030204"/>
            </a:endParaRPr>
          </a:p>
          <a:p>
            <a:pPr algn="l"/>
            <a:r>
              <a:rPr lang="en-US" sz="2000">
                <a:latin typeface="League Spartan"/>
                <a:ea typeface="Open Sans"/>
                <a:cs typeface="Calibri"/>
              </a:rPr>
              <a:t>Thank you for your business!</a:t>
            </a:r>
            <a:endParaRPr lang="en-US">
              <a:cs typeface="Calibri Light"/>
            </a:endParaRPr>
          </a:p>
          <a:p>
            <a:pPr algn="l"/>
            <a:endParaRPr lang="en-US" sz="2000">
              <a:latin typeface="League Spartan"/>
              <a:ea typeface="Open Sans"/>
              <a:cs typeface="Calibri"/>
            </a:endParaRPr>
          </a:p>
        </p:txBody>
      </p:sp>
      <p:pic>
        <p:nvPicPr>
          <p:cNvPr id="4" name="Picture 3" descr="A black background with white text&#10;&#10;Description automatically generated">
            <a:extLst>
              <a:ext uri="{FF2B5EF4-FFF2-40B4-BE49-F238E27FC236}">
                <a16:creationId xmlns:a16="http://schemas.microsoft.com/office/drawing/2014/main" id="{7F28BD1B-7392-8186-8EEB-E651DE857F13}"/>
              </a:ext>
            </a:extLst>
          </p:cNvPr>
          <p:cNvPicPr>
            <a:picLocks noChangeAspect="1"/>
          </p:cNvPicPr>
          <p:nvPr/>
        </p:nvPicPr>
        <p:blipFill>
          <a:blip r:embed="rId5"/>
          <a:stretch>
            <a:fillRect/>
          </a:stretch>
        </p:blipFill>
        <p:spPr>
          <a:xfrm>
            <a:off x="495300" y="2838014"/>
            <a:ext cx="5829300" cy="1052431"/>
          </a:xfrm>
          <a:prstGeom prst="rect">
            <a:avLst/>
          </a:prstGeom>
        </p:spPr>
      </p:pic>
    </p:spTree>
    <p:extLst>
      <p:ext uri="{BB962C8B-B14F-4D97-AF65-F5344CB8AC3E}">
        <p14:creationId xmlns:p14="http://schemas.microsoft.com/office/powerpoint/2010/main" val="344795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ackground pattern&#10;&#10;Description automatically generated">
            <a:extLst>
              <a:ext uri="{FF2B5EF4-FFF2-40B4-BE49-F238E27FC236}">
                <a16:creationId xmlns:a16="http://schemas.microsoft.com/office/drawing/2014/main" id="{190A62B7-E7DA-9BD1-4C04-39164CE71037}"/>
              </a:ext>
            </a:extLst>
          </p:cNvPr>
          <p:cNvPicPr>
            <a:picLocks noChangeAspect="1"/>
          </p:cNvPicPr>
          <p:nvPr/>
        </p:nvPicPr>
        <p:blipFill>
          <a:blip r:embed="rId2"/>
          <a:stretch>
            <a:fillRect/>
          </a:stretch>
        </p:blipFill>
        <p:spPr>
          <a:xfrm>
            <a:off x="0" y="-3490"/>
            <a:ext cx="12191999" cy="6864979"/>
          </a:xfrm>
          <a:prstGeom prst="rect">
            <a:avLst/>
          </a:prstGeom>
        </p:spPr>
      </p:pic>
      <p:pic>
        <p:nvPicPr>
          <p:cNvPr id="2" name="Picture 2" descr="Icon&#10;&#10;Description automatically generated">
            <a:extLst>
              <a:ext uri="{FF2B5EF4-FFF2-40B4-BE49-F238E27FC236}">
                <a16:creationId xmlns:a16="http://schemas.microsoft.com/office/drawing/2014/main" id="{E7996033-F16B-32BD-A991-5A45E0FFE9B8}"/>
              </a:ext>
            </a:extLst>
          </p:cNvPr>
          <p:cNvPicPr>
            <a:picLocks noChangeAspect="1"/>
          </p:cNvPicPr>
          <p:nvPr/>
        </p:nvPicPr>
        <p:blipFill>
          <a:blip r:embed="rId3"/>
          <a:stretch>
            <a:fillRect/>
          </a:stretch>
        </p:blipFill>
        <p:spPr>
          <a:xfrm>
            <a:off x="3165231" y="1747784"/>
            <a:ext cx="5861538" cy="2237019"/>
          </a:xfrm>
          <a:prstGeom prst="rect">
            <a:avLst/>
          </a:prstGeom>
        </p:spPr>
      </p:pic>
      <p:sp>
        <p:nvSpPr>
          <p:cNvPr id="5" name="Title 1">
            <a:extLst>
              <a:ext uri="{FF2B5EF4-FFF2-40B4-BE49-F238E27FC236}">
                <a16:creationId xmlns:a16="http://schemas.microsoft.com/office/drawing/2014/main" id="{65994699-DD51-6FD9-6536-93DA33672D7F}"/>
              </a:ext>
            </a:extLst>
          </p:cNvPr>
          <p:cNvSpPr>
            <a:spLocks noGrp="1"/>
          </p:cNvSpPr>
          <p:nvPr>
            <p:ph type="ctrTitle"/>
          </p:nvPr>
        </p:nvSpPr>
        <p:spPr>
          <a:xfrm>
            <a:off x="1675" y="4606350"/>
            <a:ext cx="12187812" cy="564383"/>
          </a:xfrm>
        </p:spPr>
        <p:txBody>
          <a:bodyPr>
            <a:noAutofit/>
          </a:bodyPr>
          <a:lstStyle/>
          <a:p>
            <a:r>
              <a:rPr lang="en-US" sz="2800">
                <a:solidFill>
                  <a:srgbClr val="FFFFFF"/>
                </a:solidFill>
                <a:latin typeface="League Spartan"/>
                <a:cs typeface="Calibri Light"/>
              </a:rPr>
              <a:t>Check-In Kiosk Setup Guide</a:t>
            </a:r>
          </a:p>
        </p:txBody>
      </p:sp>
    </p:spTree>
    <p:extLst>
      <p:ext uri="{BB962C8B-B14F-4D97-AF65-F5344CB8AC3E}">
        <p14:creationId xmlns:p14="http://schemas.microsoft.com/office/powerpoint/2010/main" val="360135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a:solidFill>
                  <a:srgbClr val="13223A"/>
                </a:solidFill>
                <a:latin typeface="League Spartan Medium"/>
                <a:cs typeface="Calibri Light"/>
              </a:rPr>
              <a:t>Check-In Kiosk</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60027"/>
            <a:ext cx="12274197" cy="5009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000000"/>
                </a:solidFill>
                <a:latin typeface="League Spartan"/>
                <a:cs typeface="Arial"/>
              </a:rPr>
              <a:t>Congratulations</a:t>
            </a:r>
            <a:r>
              <a:rPr lang="en-US" sz="2000">
                <a:solidFill>
                  <a:srgbClr val="000000"/>
                </a:solidFill>
                <a:latin typeface="League Spartan"/>
                <a:ea typeface="Open Sans"/>
                <a:cs typeface="Arial"/>
              </a:rPr>
              <a:t> on the purchase of your Transmission products!</a:t>
            </a:r>
            <a:endParaRPr lang="en-US" sz="2000">
              <a:latin typeface="League Spartan"/>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8" name="Picture 5" descr="A black device with a blue and white background&#10;&#10;Description automatically generated">
            <a:extLst>
              <a:ext uri="{FF2B5EF4-FFF2-40B4-BE49-F238E27FC236}">
                <a16:creationId xmlns:a16="http://schemas.microsoft.com/office/drawing/2014/main" id="{AEE808D5-3D08-9556-8E0E-2EBB338EF90C}"/>
              </a:ext>
            </a:extLst>
          </p:cNvPr>
          <p:cNvPicPr>
            <a:picLocks noChangeAspect="1"/>
          </p:cNvPicPr>
          <p:nvPr/>
        </p:nvPicPr>
        <p:blipFill>
          <a:blip r:embed="rId4"/>
          <a:stretch>
            <a:fillRect/>
          </a:stretch>
        </p:blipFill>
        <p:spPr>
          <a:xfrm>
            <a:off x="4632960" y="2197186"/>
            <a:ext cx="7612380" cy="4406728"/>
          </a:xfrm>
          <a:prstGeom prst="rect">
            <a:avLst/>
          </a:prstGeom>
        </p:spPr>
      </p:pic>
      <p:sp>
        <p:nvSpPr>
          <p:cNvPr id="12" name="Title 1">
            <a:extLst>
              <a:ext uri="{FF2B5EF4-FFF2-40B4-BE49-F238E27FC236}">
                <a16:creationId xmlns:a16="http://schemas.microsoft.com/office/drawing/2014/main" id="{FCE3766E-2D83-F76E-C2D1-F064E44DC3BC}"/>
              </a:ext>
            </a:extLst>
          </p:cNvPr>
          <p:cNvSpPr txBox="1">
            <a:spLocks/>
          </p:cNvSpPr>
          <p:nvPr/>
        </p:nvSpPr>
        <p:spPr>
          <a:xfrm>
            <a:off x="410977" y="2607726"/>
            <a:ext cx="3861717" cy="14687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000000"/>
                </a:solidFill>
                <a:latin typeface="League Spartan"/>
                <a:ea typeface="Open Sans"/>
                <a:cs typeface="Arial"/>
              </a:rPr>
              <a:t>To begin installation, locate where you’d prefer to emplace your check-in kiosk’s media player. The device can be mounted behind the TV to the wall, the TV itself or the mount. Ensure there is easy access to the USB slots for later access.</a:t>
            </a:r>
            <a:endParaRPr lang="en-US" sz="2000">
              <a:latin typeface="League Spartan"/>
            </a:endParaRPr>
          </a:p>
          <a:p>
            <a:pPr algn="l">
              <a:lnSpc>
                <a:spcPct val="150000"/>
              </a:lnSpc>
            </a:pPr>
            <a:br>
              <a:rPr lang="en-US" sz="2000"/>
            </a:br>
            <a:endParaRPr lang="en-US" sz="2000">
              <a:latin typeface="League Spartan"/>
            </a:endParaRPr>
          </a:p>
        </p:txBody>
      </p:sp>
    </p:spTree>
    <p:extLst>
      <p:ext uri="{BB962C8B-B14F-4D97-AF65-F5344CB8AC3E}">
        <p14:creationId xmlns:p14="http://schemas.microsoft.com/office/powerpoint/2010/main" val="49743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a:solidFill>
                  <a:srgbClr val="13223A"/>
                </a:solidFill>
                <a:latin typeface="League Spartan Medium"/>
                <a:cs typeface="Calibri Light"/>
              </a:rPr>
              <a:t>Check-In Kiosk</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endParaRPr lang="en-US">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60027"/>
            <a:ext cx="7244997" cy="14687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000000"/>
                </a:solidFill>
                <a:latin typeface="League Spartan"/>
                <a:cs typeface="Arial"/>
              </a:rPr>
              <a:t>Next, look for </a:t>
            </a:r>
            <a:r>
              <a:rPr lang="en-US" sz="2000">
                <a:solidFill>
                  <a:srgbClr val="000000"/>
                </a:solidFill>
                <a:latin typeface="League Spartan"/>
                <a:ea typeface="Open Sans"/>
                <a:cs typeface="Arial"/>
              </a:rPr>
              <a:t>the following cables:</a:t>
            </a:r>
            <a:br>
              <a:rPr lang="en-US"/>
            </a:br>
            <a:endParaRPr lang="en-US" sz="2000">
              <a:latin typeface="League Spartan"/>
            </a:endParaRPr>
          </a:p>
          <a:p>
            <a:pPr marL="285750" indent="-285750" algn="l">
              <a:buFont typeface="Arial"/>
              <a:buChar char="•"/>
            </a:pPr>
            <a:r>
              <a:rPr lang="en-US" sz="2000">
                <a:solidFill>
                  <a:srgbClr val="000000"/>
                </a:solidFill>
                <a:latin typeface="League Spartan"/>
                <a:ea typeface="Open Sans"/>
                <a:cs typeface="Arial"/>
              </a:rPr>
              <a:t>HDMI to connect the media player to the TV HDMI 1 port.</a:t>
            </a:r>
            <a:endParaRPr lang="en-US" sz="2000">
              <a:latin typeface="League Spartan"/>
            </a:endParaRPr>
          </a:p>
          <a:p>
            <a:pPr marL="285750" indent="-285750" algn="l">
              <a:buFont typeface="Arial"/>
              <a:buChar char="•"/>
            </a:pPr>
            <a:endParaRPr lang="en-US" sz="2000">
              <a:solidFill>
                <a:srgbClr val="000000"/>
              </a:solidFill>
              <a:latin typeface="League Spartan"/>
              <a:ea typeface="Open Sans"/>
              <a:cs typeface="Arial"/>
            </a:endParaRPr>
          </a:p>
          <a:p>
            <a:pPr marL="285750" indent="-285750" algn="l">
              <a:buFont typeface="Arial"/>
              <a:buChar char="•"/>
            </a:pPr>
            <a:r>
              <a:rPr lang="en-US" sz="2000" b="1">
                <a:solidFill>
                  <a:srgbClr val="000000"/>
                </a:solidFill>
                <a:latin typeface="League Spartan"/>
                <a:ea typeface="Open Sans"/>
                <a:cs typeface="Arial"/>
              </a:rPr>
              <a:t>2 </a:t>
            </a:r>
            <a:r>
              <a:rPr lang="en-US" sz="2000">
                <a:solidFill>
                  <a:srgbClr val="000000"/>
                </a:solidFill>
                <a:latin typeface="League Spartan"/>
                <a:ea typeface="Open Sans"/>
                <a:cs typeface="Arial"/>
              </a:rPr>
              <a:t>identical USB cables to connect the media player to the label printer and the TV.  One of these is for the touch screen function. (There is an image of this cable to the right)</a:t>
            </a:r>
            <a:endParaRPr lang="en-US" sz="2000">
              <a:latin typeface="League Spartan"/>
            </a:endParaRPr>
          </a:p>
          <a:p>
            <a:pPr marL="285750" indent="-285750" algn="l">
              <a:buFont typeface="Arial"/>
              <a:buChar char="•"/>
            </a:pPr>
            <a:endParaRPr lang="en-US" sz="2000">
              <a:solidFill>
                <a:srgbClr val="000000"/>
              </a:solidFill>
              <a:latin typeface="League Spartan"/>
              <a:ea typeface="Open Sans"/>
              <a:cs typeface="Arial"/>
            </a:endParaRPr>
          </a:p>
          <a:p>
            <a:pPr marL="285750" indent="-285750" algn="l">
              <a:buFont typeface="Arial"/>
              <a:buChar char="•"/>
            </a:pPr>
            <a:r>
              <a:rPr lang="en-US" sz="2000">
                <a:solidFill>
                  <a:srgbClr val="000000"/>
                </a:solidFill>
                <a:latin typeface="League Spartan"/>
                <a:ea typeface="Open Sans"/>
                <a:cs typeface="Arial"/>
              </a:rPr>
              <a:t>Connect all cables, camera, and </a:t>
            </a:r>
            <a:r>
              <a:rPr lang="en-US" sz="2000" err="1">
                <a:solidFill>
                  <a:srgbClr val="000000"/>
                </a:solidFill>
                <a:latin typeface="League Spartan"/>
                <a:ea typeface="Open Sans"/>
                <a:cs typeface="Arial"/>
              </a:rPr>
              <a:t>WiFi</a:t>
            </a:r>
            <a:r>
              <a:rPr lang="en-US" sz="2000">
                <a:solidFill>
                  <a:srgbClr val="000000"/>
                </a:solidFill>
                <a:latin typeface="League Spartan"/>
                <a:ea typeface="Open Sans"/>
                <a:cs typeface="Arial"/>
              </a:rPr>
              <a:t> antenna.</a:t>
            </a:r>
            <a:endParaRPr lang="en-US" sz="2000">
              <a:latin typeface="League Spartan"/>
            </a:endParaRPr>
          </a:p>
          <a:p>
            <a:pPr marL="285750" indent="-285750" algn="l">
              <a:buFont typeface="Arial"/>
              <a:buChar char="•"/>
            </a:pPr>
            <a:endParaRPr lang="en-US" sz="2000">
              <a:solidFill>
                <a:srgbClr val="000000"/>
              </a:solidFill>
              <a:latin typeface="League Spartan"/>
              <a:ea typeface="Open Sans"/>
              <a:cs typeface="Arial"/>
            </a:endParaRPr>
          </a:p>
          <a:p>
            <a:pPr marL="285750" indent="-285750" algn="l">
              <a:buFont typeface="Arial"/>
              <a:buChar char="•"/>
            </a:pPr>
            <a:r>
              <a:rPr lang="en-US" sz="2000">
                <a:solidFill>
                  <a:srgbClr val="000000"/>
                </a:solidFill>
                <a:latin typeface="League Spartan"/>
                <a:ea typeface="Open Sans"/>
                <a:cs typeface="Arial"/>
              </a:rPr>
              <a:t>Connect an ethernet cable to the media player, or use </a:t>
            </a:r>
            <a:r>
              <a:rPr lang="en-US" sz="2000" err="1">
                <a:solidFill>
                  <a:srgbClr val="000000"/>
                </a:solidFill>
                <a:latin typeface="League Spartan"/>
                <a:ea typeface="Open Sans"/>
                <a:cs typeface="Arial"/>
              </a:rPr>
              <a:t>WiFi</a:t>
            </a:r>
            <a:r>
              <a:rPr lang="en-US" sz="2000">
                <a:solidFill>
                  <a:srgbClr val="000000"/>
                </a:solidFill>
                <a:latin typeface="League Spartan"/>
                <a:ea typeface="Open Sans"/>
                <a:cs typeface="Arial"/>
              </a:rPr>
              <a:t>.</a:t>
            </a:r>
            <a:endParaRPr lang="en-US" sz="2000">
              <a:latin typeface="League Spartan"/>
            </a:endParaRPr>
          </a:p>
          <a:p>
            <a:pPr marL="285750" indent="-285750" algn="l">
              <a:buFont typeface="Arial"/>
              <a:buChar char="•"/>
            </a:pPr>
            <a:endParaRPr lang="en-US" sz="2000">
              <a:solidFill>
                <a:srgbClr val="000000"/>
              </a:solidFill>
              <a:latin typeface="League Spartan"/>
              <a:ea typeface="Open Sans"/>
              <a:cs typeface="Arial"/>
            </a:endParaRPr>
          </a:p>
          <a:p>
            <a:pPr marL="285750" indent="-285750" algn="l">
              <a:buFont typeface="Arial"/>
              <a:buChar char="•"/>
            </a:pPr>
            <a:r>
              <a:rPr lang="en-US" sz="2000">
                <a:solidFill>
                  <a:srgbClr val="000000"/>
                </a:solidFill>
                <a:latin typeface="League Spartan"/>
                <a:ea typeface="Open Sans"/>
                <a:cs typeface="Arial"/>
              </a:rPr>
              <a:t>Connect a keyboard to the media player’s blue USB port (this is temporary).</a:t>
            </a:r>
            <a:endParaRPr lang="en-US" sz="2000">
              <a:latin typeface="League Spartan"/>
            </a:endParaRPr>
          </a:p>
          <a:p>
            <a:pPr marL="285750" indent="-285750" algn="l">
              <a:buFont typeface="Arial"/>
              <a:buChar char="•"/>
            </a:pPr>
            <a:endParaRPr lang="en-US" sz="2000">
              <a:solidFill>
                <a:srgbClr val="000000"/>
              </a:solidFill>
              <a:latin typeface="League Spartan"/>
              <a:ea typeface="Open Sans"/>
              <a:cs typeface="Arial"/>
            </a:endParaRPr>
          </a:p>
          <a:p>
            <a:pPr marL="285750" indent="-285750" algn="l">
              <a:buFont typeface="Arial"/>
              <a:buChar char="•"/>
            </a:pPr>
            <a:r>
              <a:rPr lang="en-US" sz="2000">
                <a:solidFill>
                  <a:srgbClr val="000000"/>
                </a:solidFill>
                <a:latin typeface="League Spartan"/>
                <a:ea typeface="Open Sans"/>
                <a:cs typeface="Arial"/>
              </a:rPr>
              <a:t>Turn on the television, label printer, and lastly, the media player.</a:t>
            </a:r>
            <a:endParaRPr lang="en-US" sz="2000">
              <a:latin typeface="League Spartan"/>
            </a:endParaRPr>
          </a:p>
          <a:p>
            <a:pPr algn="l"/>
            <a:endParaRPr lang="en-US" sz="2000">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6" name="Picture 7" descr="A black cable with a black background&#10;&#10;Description automatically generated">
            <a:extLst>
              <a:ext uri="{FF2B5EF4-FFF2-40B4-BE49-F238E27FC236}">
                <a16:creationId xmlns:a16="http://schemas.microsoft.com/office/drawing/2014/main" id="{11E4768D-54F7-2F96-6FB7-E20DA1B407C5}"/>
              </a:ext>
            </a:extLst>
          </p:cNvPr>
          <p:cNvPicPr>
            <a:picLocks noChangeAspect="1"/>
          </p:cNvPicPr>
          <p:nvPr/>
        </p:nvPicPr>
        <p:blipFill>
          <a:blip r:embed="rId4"/>
          <a:stretch>
            <a:fillRect/>
          </a:stretch>
        </p:blipFill>
        <p:spPr>
          <a:xfrm>
            <a:off x="7848600" y="1645920"/>
            <a:ext cx="3779520" cy="3764280"/>
          </a:xfrm>
          <a:prstGeom prst="rect">
            <a:avLst/>
          </a:prstGeom>
        </p:spPr>
      </p:pic>
    </p:spTree>
    <p:extLst>
      <p:ext uri="{BB962C8B-B14F-4D97-AF65-F5344CB8AC3E}">
        <p14:creationId xmlns:p14="http://schemas.microsoft.com/office/powerpoint/2010/main" val="187586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a:solidFill>
                  <a:srgbClr val="13223A"/>
                </a:solidFill>
                <a:latin typeface="League Spartan Medium"/>
                <a:cs typeface="Calibri Light"/>
              </a:rPr>
              <a:t>Check-In Kiosk</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solidFill>
                  <a:srgbClr val="13223A"/>
                </a:solidFill>
                <a:latin typeface="League Spartan SemiBold"/>
                <a:cs typeface="Calibri Light"/>
              </a:rPr>
              <a:t>Setup Guide</a:t>
            </a:r>
            <a:endParaRPr lang="en-US">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60027"/>
            <a:ext cx="7107837" cy="14687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000000"/>
                </a:solidFill>
                <a:latin typeface="League Spartan"/>
                <a:cs typeface="Arial"/>
              </a:rPr>
              <a:t>The TV should be </a:t>
            </a:r>
            <a:r>
              <a:rPr lang="en-US" sz="2000">
                <a:solidFill>
                  <a:srgbClr val="000000"/>
                </a:solidFill>
                <a:latin typeface="League Spartan"/>
                <a:ea typeface="Open Sans"/>
                <a:cs typeface="Arial"/>
              </a:rPr>
              <a:t>on HDMI 1 source/input, and you should see a Transmission background with our phone number, and a window for the Transmission app will open prompting you to connect to your internet.</a:t>
            </a:r>
            <a:br>
              <a:rPr lang="en-US" sz="2000"/>
            </a:br>
            <a:endParaRPr lang="en-US" sz="2000">
              <a:latin typeface="League Spartan"/>
            </a:endParaRPr>
          </a:p>
          <a:p>
            <a:pPr algn="l"/>
            <a:r>
              <a:rPr lang="en-US" sz="2000">
                <a:solidFill>
                  <a:srgbClr val="000000"/>
                </a:solidFill>
                <a:latin typeface="League Spartan"/>
                <a:ea typeface="Open Sans"/>
                <a:cs typeface="Arial"/>
              </a:rPr>
              <a:t>At launch the Transmission app will open and ask you to connect to the internet to complete setup. You can click the "Open Network Settings" button in the window to connect to your preferred </a:t>
            </a:r>
            <a:r>
              <a:rPr lang="en-US" sz="2000" err="1">
                <a:solidFill>
                  <a:srgbClr val="000000"/>
                </a:solidFill>
                <a:latin typeface="League Spartan"/>
                <a:ea typeface="Open Sans"/>
                <a:cs typeface="Arial"/>
              </a:rPr>
              <a:t>WiFi</a:t>
            </a:r>
            <a:r>
              <a:rPr lang="en-US" sz="2000">
                <a:solidFill>
                  <a:srgbClr val="000000"/>
                </a:solidFill>
                <a:latin typeface="League Spartan"/>
                <a:ea typeface="Open Sans"/>
                <a:cs typeface="Arial"/>
              </a:rPr>
              <a:t>. </a:t>
            </a:r>
          </a:p>
          <a:p>
            <a:pPr algn="l"/>
            <a:endParaRPr lang="en-US" sz="2000">
              <a:solidFill>
                <a:srgbClr val="000000"/>
              </a:solidFill>
              <a:latin typeface="League Spartan"/>
              <a:ea typeface="Open Sans"/>
              <a:cs typeface="Arial"/>
            </a:endParaRPr>
          </a:p>
          <a:p>
            <a:pPr algn="l"/>
            <a:r>
              <a:rPr lang="en-US" sz="2000">
                <a:solidFill>
                  <a:srgbClr val="000000"/>
                </a:solidFill>
                <a:latin typeface="League Spartan"/>
                <a:ea typeface="Open Sans"/>
                <a:cs typeface="Arial"/>
              </a:rPr>
              <a:t>Alternatively, you can press </a:t>
            </a:r>
            <a:r>
              <a:rPr lang="en-US" sz="2000" b="1">
                <a:solidFill>
                  <a:srgbClr val="000000"/>
                </a:solidFill>
                <a:latin typeface="League Spartan"/>
                <a:ea typeface="Open Sans"/>
                <a:cs typeface="Arial"/>
              </a:rPr>
              <a:t>Windows </a:t>
            </a:r>
            <a:r>
              <a:rPr lang="en-US" sz="2000">
                <a:solidFill>
                  <a:srgbClr val="000000"/>
                </a:solidFill>
                <a:latin typeface="League Spartan"/>
                <a:ea typeface="Open Sans"/>
                <a:cs typeface="Arial"/>
              </a:rPr>
              <a:t>key and click on the network icon on the far right corner of the screen near the </a:t>
            </a:r>
            <a:r>
              <a:rPr lang="en-US" sz="2000" b="1">
                <a:solidFill>
                  <a:srgbClr val="000000"/>
                </a:solidFill>
                <a:latin typeface="League Spartan"/>
                <a:ea typeface="Open Sans"/>
                <a:cs typeface="Arial"/>
              </a:rPr>
              <a:t>date/time</a:t>
            </a:r>
            <a:r>
              <a:rPr lang="en-US" sz="2000">
                <a:solidFill>
                  <a:srgbClr val="000000"/>
                </a:solidFill>
                <a:latin typeface="League Spartan"/>
                <a:ea typeface="Open Sans"/>
                <a:cs typeface="Arial"/>
              </a:rPr>
              <a:t>.  Connect to your </a:t>
            </a:r>
            <a:r>
              <a:rPr lang="en-US" sz="2000" err="1">
                <a:solidFill>
                  <a:srgbClr val="000000"/>
                </a:solidFill>
                <a:latin typeface="League Spartan"/>
                <a:ea typeface="Open Sans"/>
                <a:cs typeface="Arial"/>
              </a:rPr>
              <a:t>WiFi</a:t>
            </a:r>
            <a:r>
              <a:rPr lang="en-US" sz="2000">
                <a:solidFill>
                  <a:srgbClr val="000000"/>
                </a:solidFill>
                <a:latin typeface="League Spartan"/>
                <a:ea typeface="Open Sans"/>
                <a:cs typeface="Arial"/>
              </a:rPr>
              <a:t>.</a:t>
            </a:r>
            <a:br>
              <a:rPr lang="en-US" sz="2000"/>
            </a:br>
            <a:endParaRPr lang="en-US" sz="2000">
              <a:latin typeface="League Spartan"/>
            </a:endParaRPr>
          </a:p>
          <a:p>
            <a:pPr algn="l"/>
            <a:r>
              <a:rPr lang="en-US" sz="2000">
                <a:solidFill>
                  <a:srgbClr val="000000"/>
                </a:solidFill>
                <a:latin typeface="League Spartan"/>
                <a:ea typeface="Open Sans"/>
                <a:cs typeface="Arial"/>
              </a:rPr>
              <a:t>To test network connectivity, press the </a:t>
            </a:r>
            <a:r>
              <a:rPr lang="en-US" sz="2000" b="1">
                <a:solidFill>
                  <a:srgbClr val="000000"/>
                </a:solidFill>
                <a:latin typeface="League Spartan"/>
                <a:ea typeface="Open Sans"/>
                <a:cs typeface="Arial"/>
              </a:rPr>
              <a:t>Windows </a:t>
            </a:r>
            <a:r>
              <a:rPr lang="en-US" sz="2000">
                <a:solidFill>
                  <a:srgbClr val="000000"/>
                </a:solidFill>
                <a:latin typeface="League Spartan"/>
                <a:ea typeface="Open Sans"/>
                <a:cs typeface="Arial"/>
              </a:rPr>
              <a:t>key and select the </a:t>
            </a:r>
            <a:r>
              <a:rPr lang="en-US" sz="2000" b="1" err="1">
                <a:solidFill>
                  <a:srgbClr val="000000"/>
                </a:solidFill>
                <a:latin typeface="League Spartan"/>
                <a:ea typeface="Open Sans"/>
                <a:cs typeface="Arial"/>
              </a:rPr>
              <a:t>Teamviewer</a:t>
            </a:r>
            <a:r>
              <a:rPr lang="en-US" sz="2000" b="1">
                <a:solidFill>
                  <a:srgbClr val="000000"/>
                </a:solidFill>
                <a:latin typeface="League Spartan"/>
                <a:ea typeface="Open Sans"/>
                <a:cs typeface="Arial"/>
              </a:rPr>
              <a:t> </a:t>
            </a:r>
            <a:r>
              <a:rPr lang="en-US" sz="2000">
                <a:solidFill>
                  <a:srgbClr val="000000"/>
                </a:solidFill>
                <a:latin typeface="League Spartan"/>
                <a:ea typeface="Open Sans"/>
                <a:cs typeface="Arial"/>
              </a:rPr>
              <a:t>program.  If it gives a 9/10 digit number, you’re connected!</a:t>
            </a:r>
            <a:endParaRPr lang="en-US" sz="2000">
              <a:latin typeface="League Spartan"/>
            </a:endParaRPr>
          </a:p>
          <a:p>
            <a:pPr algn="l"/>
            <a:br>
              <a:rPr lang="en-US" sz="2000"/>
            </a:br>
            <a:endParaRPr lang="en-US" sz="2000">
              <a:latin typeface="League Spartan"/>
            </a:endParaRPr>
          </a:p>
          <a:p>
            <a:pPr algn="l">
              <a:lnSpc>
                <a:spcPct val="150000"/>
              </a:lnSpc>
            </a:pPr>
            <a:br>
              <a:rPr lang="en-US" sz="2000"/>
            </a:br>
            <a:endParaRPr lang="en-US" sz="2000">
              <a:latin typeface="League Spartan"/>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6" name="Picture 7" descr="A close up of a keyboard&#10;&#10;Description automatically generated">
            <a:extLst>
              <a:ext uri="{FF2B5EF4-FFF2-40B4-BE49-F238E27FC236}">
                <a16:creationId xmlns:a16="http://schemas.microsoft.com/office/drawing/2014/main" id="{060A3C6A-7A85-BCBB-E355-03BBA9CBDCEB}"/>
              </a:ext>
            </a:extLst>
          </p:cNvPr>
          <p:cNvPicPr>
            <a:picLocks noChangeAspect="1"/>
          </p:cNvPicPr>
          <p:nvPr/>
        </p:nvPicPr>
        <p:blipFill>
          <a:blip r:embed="rId4"/>
          <a:stretch>
            <a:fillRect/>
          </a:stretch>
        </p:blipFill>
        <p:spPr>
          <a:xfrm>
            <a:off x="7620000" y="2017737"/>
            <a:ext cx="4236720" cy="3957906"/>
          </a:xfrm>
          <a:prstGeom prst="rect">
            <a:avLst/>
          </a:prstGeom>
        </p:spPr>
      </p:pic>
    </p:spTree>
    <p:extLst>
      <p:ext uri="{BB962C8B-B14F-4D97-AF65-F5344CB8AC3E}">
        <p14:creationId xmlns:p14="http://schemas.microsoft.com/office/powerpoint/2010/main" val="483951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FactoryTV Setup Guide</vt:lpstr>
      <vt:lpstr>FactoryTV</vt:lpstr>
      <vt:lpstr>FactoryTV</vt:lpstr>
      <vt:lpstr>FactoryTV</vt:lpstr>
      <vt:lpstr>FactoryTV</vt:lpstr>
      <vt:lpstr>Check-In Kiosk Setup Guide</vt:lpstr>
      <vt:lpstr>Check-In Kiosk</vt:lpstr>
      <vt:lpstr>Check-In Kiosk</vt:lpstr>
      <vt:lpstr>Check-In Kiosk</vt:lpstr>
      <vt:lpstr>Check-In Kiosk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19</cp:revision>
  <dcterms:created xsi:type="dcterms:W3CDTF">2024-02-02T18:23:51Z</dcterms:created>
  <dcterms:modified xsi:type="dcterms:W3CDTF">2024-02-02T18:27:57Z</dcterms:modified>
</cp:coreProperties>
</file>